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4" r:id="rId1"/>
  </p:sldMasterIdLst>
  <p:notesMasterIdLst>
    <p:notesMasterId r:id="rId12"/>
  </p:notesMasterIdLst>
  <p:sldIdLst>
    <p:sldId id="282" r:id="rId2"/>
    <p:sldId id="261" r:id="rId3"/>
    <p:sldId id="263" r:id="rId4"/>
    <p:sldId id="265" r:id="rId5"/>
    <p:sldId id="264" r:id="rId6"/>
    <p:sldId id="298" r:id="rId7"/>
    <p:sldId id="267" r:id="rId8"/>
    <p:sldId id="283" r:id="rId9"/>
    <p:sldId id="287" r:id="rId10"/>
    <p:sldId id="300" r:id="rId1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92" autoAdjust="0"/>
    <p:restoredTop sz="80535" autoAdjust="0"/>
  </p:normalViewPr>
  <p:slideViewPr>
    <p:cSldViewPr snapToGrid="0">
      <p:cViewPr varScale="1">
        <p:scale>
          <a:sx n="89" d="100"/>
          <a:sy n="89" d="100"/>
        </p:scale>
        <p:origin x="1170" y="84"/>
      </p:cViewPr>
      <p:guideLst/>
    </p:cSldViewPr>
  </p:slideViewPr>
  <p:notesTextViewPr>
    <p:cViewPr>
      <p:scale>
        <a:sx n="200" d="100"/>
        <a:sy n="200" d="100"/>
      </p:scale>
      <p:origin x="0" y="0"/>
    </p:cViewPr>
  </p:notesTextViewPr>
  <p:sorterViewPr>
    <p:cViewPr>
      <p:scale>
        <a:sx n="100" d="100"/>
        <a:sy n="100" d="100"/>
      </p:scale>
      <p:origin x="0" y="-12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8937D01-3C1D-4F97-AFB4-26BADDCE8B07}" type="datetimeFigureOut">
              <a:rPr lang="en-US" smtClean="0"/>
              <a:t>9/29/2026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33AA321-CBC0-41E4-AAD8-B3A847D1FFEF}" type="slidenum">
              <a:rPr lang="en-US" smtClean="0"/>
              <a:t>‹#›</a:t>
            </a:fld>
            <a:endParaRPr lang="en-US"/>
          </a:p>
        </p:txBody>
      </p:sp>
    </p:spTree>
    <p:extLst>
      <p:ext uri="{BB962C8B-B14F-4D97-AF65-F5344CB8AC3E}">
        <p14:creationId xmlns:p14="http://schemas.microsoft.com/office/powerpoint/2010/main" val="1063870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3AA321-CBC0-41E4-AAD8-B3A847D1FFEF}" type="slidenum">
              <a:rPr lang="en-US" smtClean="0"/>
              <a:t>1</a:t>
            </a:fld>
            <a:endParaRPr lang="en-US" dirty="0"/>
          </a:p>
        </p:txBody>
      </p:sp>
    </p:spTree>
    <p:extLst>
      <p:ext uri="{BB962C8B-B14F-4D97-AF65-F5344CB8AC3E}">
        <p14:creationId xmlns:p14="http://schemas.microsoft.com/office/powerpoint/2010/main" val="729580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must earn 28 “CHECKS” for graduation in order to earn a standard 24 credit diploma.</a:t>
            </a:r>
          </a:p>
        </p:txBody>
      </p:sp>
      <p:sp>
        <p:nvSpPr>
          <p:cNvPr id="4" name="Slide Number Placeholder 3"/>
          <p:cNvSpPr>
            <a:spLocks noGrp="1"/>
          </p:cNvSpPr>
          <p:nvPr>
            <p:ph type="sldNum" sz="quarter" idx="5"/>
          </p:nvPr>
        </p:nvSpPr>
        <p:spPr/>
        <p:txBody>
          <a:bodyPr/>
          <a:lstStyle/>
          <a:p>
            <a:fld id="{F33AA321-CBC0-41E4-AAD8-B3A847D1FFEF}" type="slidenum">
              <a:rPr lang="en-US" smtClean="0"/>
              <a:t>2</a:t>
            </a:fld>
            <a:endParaRPr lang="en-US" dirty="0"/>
          </a:p>
        </p:txBody>
      </p:sp>
    </p:spTree>
    <p:extLst>
      <p:ext uri="{BB962C8B-B14F-4D97-AF65-F5344CB8AC3E}">
        <p14:creationId xmlns:p14="http://schemas.microsoft.com/office/powerpoint/2010/main" val="3579768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PSAT/NMSQT will be administered on October 21</a:t>
            </a:r>
            <a:r>
              <a:rPr lang="en-US" baseline="30000" dirty="0"/>
              <a:t>st </a:t>
            </a:r>
            <a:r>
              <a:rPr lang="en-US" dirty="0"/>
              <a:t>2026. The deadline to sign up has passed. All 10</a:t>
            </a:r>
            <a:r>
              <a:rPr lang="en-US" baseline="30000" dirty="0"/>
              <a:t>th</a:t>
            </a:r>
            <a:r>
              <a:rPr lang="en-US" dirty="0"/>
              <a:t> graders will be automatically scheduled to take the test free of charge. 9</a:t>
            </a:r>
            <a:r>
              <a:rPr lang="en-US" baseline="30000" dirty="0"/>
              <a:t>th</a:t>
            </a:r>
            <a:r>
              <a:rPr lang="en-US" dirty="0"/>
              <a:t> and 11</a:t>
            </a:r>
            <a:r>
              <a:rPr lang="en-US" baseline="30000" dirty="0"/>
              <a:t>th</a:t>
            </a:r>
            <a:r>
              <a:rPr lang="en-US" dirty="0"/>
              <a:t> graders must register and pay the fee by the deadline to receive score reports. If students think they took the PSAT/NMSQT at a previous school, they will need to log into their College Board account and give the school counselor their official score report.</a:t>
            </a:r>
          </a:p>
        </p:txBody>
      </p:sp>
      <p:sp>
        <p:nvSpPr>
          <p:cNvPr id="4" name="Slide Number Placeholder 3"/>
          <p:cNvSpPr>
            <a:spLocks noGrp="1"/>
          </p:cNvSpPr>
          <p:nvPr>
            <p:ph type="sldNum" sz="quarter" idx="10"/>
          </p:nvPr>
        </p:nvSpPr>
        <p:spPr/>
        <p:txBody>
          <a:bodyPr/>
          <a:lstStyle/>
          <a:p>
            <a:fld id="{51894E79-0B02-49E7-83F9-555DF2D4D951}" type="slidenum">
              <a:rPr lang="en-US" smtClean="0"/>
              <a:t>3</a:t>
            </a:fld>
            <a:endParaRPr lang="en-US" dirty="0"/>
          </a:p>
        </p:txBody>
      </p:sp>
    </p:spTree>
    <p:extLst>
      <p:ext uri="{BB962C8B-B14F-4D97-AF65-F5344CB8AC3E}">
        <p14:creationId xmlns:p14="http://schemas.microsoft.com/office/powerpoint/2010/main" val="3581281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math or science course that is offered at Bartram will count towards credits needed for graduation.</a:t>
            </a:r>
          </a:p>
        </p:txBody>
      </p:sp>
      <p:sp>
        <p:nvSpPr>
          <p:cNvPr id="4" name="Slide Number Placeholder 3"/>
          <p:cNvSpPr>
            <a:spLocks noGrp="1"/>
          </p:cNvSpPr>
          <p:nvPr>
            <p:ph type="sldNum" sz="quarter" idx="5"/>
          </p:nvPr>
        </p:nvSpPr>
        <p:spPr/>
        <p:txBody>
          <a:bodyPr/>
          <a:lstStyle/>
          <a:p>
            <a:fld id="{F33AA321-CBC0-41E4-AAD8-B3A847D1FFEF}" type="slidenum">
              <a:rPr lang="en-US" smtClean="0"/>
              <a:t>4</a:t>
            </a:fld>
            <a:endParaRPr lang="en-US" dirty="0"/>
          </a:p>
        </p:txBody>
      </p:sp>
    </p:spTree>
    <p:extLst>
      <p:ext uri="{BB962C8B-B14F-4D97-AF65-F5344CB8AC3E}">
        <p14:creationId xmlns:p14="http://schemas.microsoft.com/office/powerpoint/2010/main" val="468392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minimum of 2.0 GPA is needed to graduate. An unweighted GPA of 3.0 is needed for Dual Enrollment and College Admissions GPA is weighted and higher than 3.0. Students are encouraged to earn great grades and </a:t>
            </a:r>
            <a:r>
              <a:rPr lang="en-US"/>
              <a:t>boost their GPA </a:t>
            </a:r>
            <a:r>
              <a:rPr lang="en-US" dirty="0"/>
              <a:t>whenever their semester grades or final grades are low.</a:t>
            </a:r>
          </a:p>
        </p:txBody>
      </p:sp>
      <p:sp>
        <p:nvSpPr>
          <p:cNvPr id="4" name="Slide Number Placeholder 3"/>
          <p:cNvSpPr>
            <a:spLocks noGrp="1"/>
          </p:cNvSpPr>
          <p:nvPr>
            <p:ph type="sldNum" sz="quarter" idx="5"/>
          </p:nvPr>
        </p:nvSpPr>
        <p:spPr/>
        <p:txBody>
          <a:bodyPr/>
          <a:lstStyle/>
          <a:p>
            <a:fld id="{F33AA321-CBC0-41E4-AAD8-B3A847D1FFEF}" type="slidenum">
              <a:rPr lang="en-US" smtClean="0"/>
              <a:t>5</a:t>
            </a:fld>
            <a:endParaRPr lang="en-US" dirty="0"/>
          </a:p>
        </p:txBody>
      </p:sp>
    </p:spTree>
    <p:extLst>
      <p:ext uri="{BB962C8B-B14F-4D97-AF65-F5344CB8AC3E}">
        <p14:creationId xmlns:p14="http://schemas.microsoft.com/office/powerpoint/2010/main" val="1697863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highly recommended that students who earn a grade of D or F re-take the course for grade recovery.</a:t>
            </a:r>
          </a:p>
        </p:txBody>
      </p:sp>
      <p:sp>
        <p:nvSpPr>
          <p:cNvPr id="4" name="Slide Number Placeholder 3"/>
          <p:cNvSpPr>
            <a:spLocks noGrp="1"/>
          </p:cNvSpPr>
          <p:nvPr>
            <p:ph type="sldNum" sz="quarter" idx="5"/>
          </p:nvPr>
        </p:nvSpPr>
        <p:spPr/>
        <p:txBody>
          <a:bodyPr/>
          <a:lstStyle/>
          <a:p>
            <a:fld id="{F33AA321-CBC0-41E4-AAD8-B3A847D1FFEF}" type="slidenum">
              <a:rPr lang="en-US" smtClean="0"/>
              <a:t>6</a:t>
            </a:fld>
            <a:endParaRPr lang="en-US"/>
          </a:p>
        </p:txBody>
      </p:sp>
    </p:spTree>
    <p:extLst>
      <p:ext uri="{BB962C8B-B14F-4D97-AF65-F5344CB8AC3E}">
        <p14:creationId xmlns:p14="http://schemas.microsoft.com/office/powerpoint/2010/main" val="2944647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will be automatically retained if they do not earn sufficient credits to be promoted to the next grade level. They can be promoted any time during the school year once they have the required credits for promotion.</a:t>
            </a:r>
          </a:p>
        </p:txBody>
      </p:sp>
      <p:sp>
        <p:nvSpPr>
          <p:cNvPr id="4" name="Slide Number Placeholder 3"/>
          <p:cNvSpPr>
            <a:spLocks noGrp="1"/>
          </p:cNvSpPr>
          <p:nvPr>
            <p:ph type="sldNum" sz="quarter" idx="5"/>
          </p:nvPr>
        </p:nvSpPr>
        <p:spPr/>
        <p:txBody>
          <a:bodyPr/>
          <a:lstStyle/>
          <a:p>
            <a:fld id="{F33AA321-CBC0-41E4-AAD8-B3A847D1FFEF}" type="slidenum">
              <a:rPr lang="en-US" smtClean="0"/>
              <a:t>7</a:t>
            </a:fld>
            <a:endParaRPr lang="en-US" dirty="0"/>
          </a:p>
        </p:txBody>
      </p:sp>
    </p:spTree>
    <p:extLst>
      <p:ext uri="{BB962C8B-B14F-4D97-AF65-F5344CB8AC3E}">
        <p14:creationId xmlns:p14="http://schemas.microsoft.com/office/powerpoint/2010/main" val="4198571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student has already taken a high school course, they already have a GPA.  All GPA’s will update after semester 1 grades are posted.</a:t>
            </a:r>
          </a:p>
        </p:txBody>
      </p:sp>
      <p:sp>
        <p:nvSpPr>
          <p:cNvPr id="4" name="Slide Number Placeholder 3"/>
          <p:cNvSpPr>
            <a:spLocks noGrp="1"/>
          </p:cNvSpPr>
          <p:nvPr>
            <p:ph type="sldNum" sz="quarter" idx="5"/>
          </p:nvPr>
        </p:nvSpPr>
        <p:spPr/>
        <p:txBody>
          <a:bodyPr/>
          <a:lstStyle/>
          <a:p>
            <a:fld id="{F33AA321-CBC0-41E4-AAD8-B3A847D1FFEF}" type="slidenum">
              <a:rPr lang="en-US" smtClean="0"/>
              <a:t>8</a:t>
            </a:fld>
            <a:endParaRPr lang="en-US" dirty="0"/>
          </a:p>
        </p:txBody>
      </p:sp>
    </p:spTree>
    <p:extLst>
      <p:ext uri="{BB962C8B-B14F-4D97-AF65-F5344CB8AC3E}">
        <p14:creationId xmlns:p14="http://schemas.microsoft.com/office/powerpoint/2010/main" val="1896280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Honors – 0.5 weighting</a:t>
            </a:r>
          </a:p>
          <a:p>
            <a:r>
              <a:rPr lang="en-US" dirty="0"/>
              <a:t>AP and Dual Enrollment courses – 1.0 weighting </a:t>
            </a:r>
          </a:p>
        </p:txBody>
      </p:sp>
      <p:sp>
        <p:nvSpPr>
          <p:cNvPr id="4" name="Slide Number Placeholder 3"/>
          <p:cNvSpPr>
            <a:spLocks noGrp="1"/>
          </p:cNvSpPr>
          <p:nvPr>
            <p:ph type="sldNum" sz="quarter" idx="5"/>
          </p:nvPr>
        </p:nvSpPr>
        <p:spPr/>
        <p:txBody>
          <a:bodyPr/>
          <a:lstStyle/>
          <a:p>
            <a:fld id="{F33AA321-CBC0-41E4-AAD8-B3A847D1FFEF}" type="slidenum">
              <a:rPr lang="en-US" smtClean="0"/>
              <a:t>9</a:t>
            </a:fld>
            <a:endParaRPr lang="en-US" dirty="0"/>
          </a:p>
        </p:txBody>
      </p:sp>
    </p:spTree>
    <p:extLst>
      <p:ext uri="{BB962C8B-B14F-4D97-AF65-F5344CB8AC3E}">
        <p14:creationId xmlns:p14="http://schemas.microsoft.com/office/powerpoint/2010/main" val="23461159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en-US"/>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6AD6EE87-EBD5-4F12-A48A-63ACA297AC8F}" type="datetimeFigureOut">
              <a:rPr lang="en-US" smtClean="0"/>
              <a:t>9/29/2026</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69095747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298CD5-6C1E-4009-B41F-6DF62E31D3BE}" type="datetimeFigureOut">
              <a:rPr lang="en-US" smtClean="0"/>
              <a:pPr/>
              <a:t>9/29/2026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95837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5A61015F-7CC6-4D0A-9D87-873EA4C304CC}" type="datetimeFigureOut">
              <a:rPr lang="en-US" smtClean="0"/>
              <a:t>9/29/2026</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63173073"/>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298CD5-6C1E-4009-B41F-6DF62E31D3BE}" type="datetimeFigureOut">
              <a:rPr lang="en-US" smtClean="0"/>
              <a:pPr/>
              <a:t>9/29/2026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93326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298CD5-6C1E-4009-B41F-6DF62E31D3BE}" type="datetimeFigureOut">
              <a:rPr lang="en-US" smtClean="0"/>
              <a:pPr/>
              <a:t>9/29/2026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38152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smtClean="0"/>
              <a:t>9/29/2026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60543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smtClean="0"/>
              <a:t>9/29/2026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92723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0298CD5-6C1E-4009-B41F-6DF62E31D3BE}" type="datetimeFigureOut">
              <a:rPr lang="en-US" smtClean="0"/>
              <a:pPr/>
              <a:t>9/29/2026</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smtClean="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85961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90298CD5-6C1E-4009-B41F-6DF62E31D3BE}" type="datetimeFigureOut">
              <a:rPr lang="en-US" smtClean="0"/>
              <a:pPr/>
              <a:t>9/29/2026</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smtClean="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46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298CD5-6C1E-4009-B41F-6DF62E31D3BE}" type="datetimeFigureOut">
              <a:rPr lang="en-US" smtClean="0"/>
              <a:pPr/>
              <a:t>9/29/2026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67407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298CD5-6C1E-4009-B41F-6DF62E31D3BE}" type="datetimeFigureOut">
              <a:rPr lang="en-US" smtClean="0"/>
              <a:pPr/>
              <a:t>9/29/2026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28418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en-US"/>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90298CD5-6C1E-4009-B41F-6DF62E31D3BE}" type="datetimeFigureOut">
              <a:rPr lang="en-US" smtClean="0"/>
              <a:pPr/>
              <a:t>9/29/2026</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50376400"/>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opinion-forum.com/index/2010/05/of-what-value-a-high-school-diploma/"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pixabay.com/en/credit-report-bank-score-loan-40671/"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teachingnlearningenglish.blogspot.com/2017/05/scoringwriting.html"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pngall.com/school-pn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pixabay.com/en/scale-weigh-judge-books-equial-310471/"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61707" y="2091262"/>
            <a:ext cx="9068586" cy="2590800"/>
          </a:xfrm>
        </p:spPr>
        <p:txBody>
          <a:bodyPr/>
          <a:lstStyle/>
          <a:p>
            <a:br>
              <a:rPr lang="en-US" dirty="0"/>
            </a:br>
            <a:r>
              <a:rPr lang="en-US" sz="4800" b="1" dirty="0"/>
              <a:t>GRADUATION REQUIREMENTS</a:t>
            </a:r>
            <a:br>
              <a:rPr lang="en-US" sz="4800" b="1" dirty="0"/>
            </a:br>
            <a:br>
              <a:rPr lang="en-US" sz="4800" b="1" dirty="0"/>
            </a:br>
            <a:endParaRPr lang="en-US" sz="3600" b="1" dirty="0"/>
          </a:p>
        </p:txBody>
      </p:sp>
      <p:sp>
        <p:nvSpPr>
          <p:cNvPr id="3" name="Subtitle 2"/>
          <p:cNvSpPr>
            <a:spLocks noGrp="1"/>
          </p:cNvSpPr>
          <p:nvPr>
            <p:ph type="subTitle" idx="1"/>
          </p:nvPr>
        </p:nvSpPr>
        <p:spPr/>
        <p:txBody>
          <a:bodyPr>
            <a:noAutofit/>
          </a:bodyPr>
          <a:lstStyle/>
          <a:p>
            <a:r>
              <a:rPr lang="en-US" sz="2800" b="1" dirty="0"/>
              <a:t>Bartram Trail High School Counselors</a:t>
            </a:r>
          </a:p>
        </p:txBody>
      </p:sp>
    </p:spTree>
    <p:extLst>
      <p:ext uri="{BB962C8B-B14F-4D97-AF65-F5344CB8AC3E}">
        <p14:creationId xmlns:p14="http://schemas.microsoft.com/office/powerpoint/2010/main" val="392824921"/>
      </p:ext>
    </p:extLst>
  </p:cSld>
  <p:clrMapOvr>
    <a:masterClrMapping/>
  </p:clrMapOvr>
  <mc:AlternateContent xmlns:mc="http://schemas.openxmlformats.org/markup-compatibility/2006" xmlns:p14="http://schemas.microsoft.com/office/powerpoint/2010/main">
    <mc:Choice Requires="p14">
      <p:transition spd="slow" p14:dur="2000" advTm="25711"/>
    </mc:Choice>
    <mc:Fallback xmlns="">
      <p:transition spd="slow" advTm="2571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Graduation requirements for a  Standard 24 Credit Diploma</a:t>
            </a:r>
          </a:p>
        </p:txBody>
      </p:sp>
      <p:sp>
        <p:nvSpPr>
          <p:cNvPr id="3" name="Content Placeholder 2"/>
          <p:cNvSpPr>
            <a:spLocks noGrp="1"/>
          </p:cNvSpPr>
          <p:nvPr>
            <p:ph idx="1"/>
          </p:nvPr>
        </p:nvSpPr>
        <p:spPr/>
        <p:txBody>
          <a:bodyPr/>
          <a:lstStyle/>
          <a:p>
            <a:r>
              <a:rPr lang="en-US" sz="2400" dirty="0"/>
              <a:t>Assessments (Algebra 1 EOC and Grade 10 ELA FAST Test)</a:t>
            </a:r>
          </a:p>
          <a:p>
            <a:r>
              <a:rPr lang="en-US" sz="2400" dirty="0"/>
              <a:t>2.0 Cumulative, Unweighted GPA</a:t>
            </a:r>
          </a:p>
          <a:p>
            <a:r>
              <a:rPr lang="en-US" sz="2400" dirty="0"/>
              <a:t>24 specific credits</a:t>
            </a:r>
          </a:p>
          <a:p>
            <a:endParaRPr lang="en-US" dirty="0"/>
          </a:p>
        </p:txBody>
      </p:sp>
      <p:pic>
        <p:nvPicPr>
          <p:cNvPr id="6" name="Picture 5">
            <a:extLst>
              <a:ext uri="{FF2B5EF4-FFF2-40B4-BE49-F238E27FC236}">
                <a16:creationId xmlns:a16="http://schemas.microsoft.com/office/drawing/2014/main" id="{3EBA4555-1A5B-499F-A0CF-5CF0EEBB9638}"/>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714116" y="3598001"/>
            <a:ext cx="3659452" cy="2437039"/>
          </a:xfrm>
          <a:prstGeom prst="rect">
            <a:avLst/>
          </a:prstGeom>
        </p:spPr>
      </p:pic>
    </p:spTree>
    <p:extLst>
      <p:ext uri="{BB962C8B-B14F-4D97-AF65-F5344CB8AC3E}">
        <p14:creationId xmlns:p14="http://schemas.microsoft.com/office/powerpoint/2010/main" val="3029970657"/>
      </p:ext>
    </p:extLst>
  </p:cSld>
  <p:clrMapOvr>
    <a:masterClrMapping/>
  </p:clrMapOvr>
  <mc:AlternateContent xmlns:mc="http://schemas.openxmlformats.org/markup-compatibility/2006" xmlns:p14="http://schemas.microsoft.com/office/powerpoint/2010/main">
    <mc:Choice Requires="p14">
      <p:transition spd="slow" p14:dur="2000" advTm="34085"/>
    </mc:Choice>
    <mc:Fallback xmlns="">
      <p:transition spd="slow" advTm="3408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00717"/>
            <a:ext cx="10058400" cy="1849146"/>
          </a:xfrm>
        </p:spPr>
        <p:txBody>
          <a:bodyPr>
            <a:normAutofit/>
          </a:bodyPr>
          <a:lstStyle/>
          <a:p>
            <a:pPr algn="ctr"/>
            <a:r>
              <a:rPr lang="en-US" dirty="0"/>
              <a:t>Assessments</a:t>
            </a:r>
            <a:br>
              <a:rPr lang="en-US" dirty="0"/>
            </a:br>
            <a:r>
              <a:rPr lang="en-US" sz="2000" dirty="0"/>
              <a:t>Students must pass two state assessments to graduate – The Grade 10 FAST ELA and the B.E.S.T. Algebra 1 EOC.  Students may earn a concordant score for each test in lieu of passing the FAST and/or the B.E.S.T.</a:t>
            </a:r>
          </a:p>
        </p:txBody>
      </p:sp>
      <p:pic>
        <p:nvPicPr>
          <p:cNvPr id="4" name="Picture 3">
            <a:extLst>
              <a:ext uri="{FF2B5EF4-FFF2-40B4-BE49-F238E27FC236}">
                <a16:creationId xmlns:a16="http://schemas.microsoft.com/office/drawing/2014/main" id="{6930DA70-AE53-6380-9130-394CFF3B14BE}"/>
              </a:ext>
            </a:extLst>
          </p:cNvPr>
          <p:cNvPicPr>
            <a:picLocks noChangeAspect="1"/>
          </p:cNvPicPr>
          <p:nvPr/>
        </p:nvPicPr>
        <p:blipFill>
          <a:blip r:embed="rId3"/>
          <a:stretch>
            <a:fillRect/>
          </a:stretch>
        </p:blipFill>
        <p:spPr>
          <a:xfrm>
            <a:off x="4087586" y="2249863"/>
            <a:ext cx="3657600" cy="2895600"/>
          </a:xfrm>
          <a:prstGeom prst="rect">
            <a:avLst/>
          </a:prstGeom>
        </p:spPr>
      </p:pic>
    </p:spTree>
    <p:extLst>
      <p:ext uri="{BB962C8B-B14F-4D97-AF65-F5344CB8AC3E}">
        <p14:creationId xmlns:p14="http://schemas.microsoft.com/office/powerpoint/2010/main" val="2713480597"/>
      </p:ext>
    </p:extLst>
  </p:cSld>
  <p:clrMapOvr>
    <a:masterClrMapping/>
  </p:clrMapOvr>
  <mc:AlternateContent xmlns:mc="http://schemas.openxmlformats.org/markup-compatibility/2006" xmlns:p14="http://schemas.microsoft.com/office/powerpoint/2010/main">
    <mc:Choice Requires="p14">
      <p:transition spd="slow" p14:dur="2000" advTm="133247"/>
    </mc:Choice>
    <mc:Fallback xmlns="">
      <p:transition spd="slow" advTm="133247"/>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Credits</a:t>
            </a:r>
          </a:p>
        </p:txBody>
      </p:sp>
      <p:sp>
        <p:nvSpPr>
          <p:cNvPr id="3" name="Content Placeholder 2"/>
          <p:cNvSpPr>
            <a:spLocks noGrp="1"/>
          </p:cNvSpPr>
          <p:nvPr>
            <p:ph idx="1"/>
          </p:nvPr>
        </p:nvSpPr>
        <p:spPr>
          <a:xfrm>
            <a:off x="5564435" y="642594"/>
            <a:ext cx="5917707" cy="5707675"/>
          </a:xfrm>
        </p:spPr>
        <p:txBody>
          <a:bodyPr/>
          <a:lstStyle/>
          <a:p>
            <a:pPr marL="0" indent="0">
              <a:buNone/>
            </a:pPr>
            <a:r>
              <a:rPr lang="en-US" sz="2400" dirty="0"/>
              <a:t>24 credits must be earned in all of the following:</a:t>
            </a:r>
          </a:p>
          <a:p>
            <a:pPr lvl="1"/>
            <a:r>
              <a:rPr lang="en-US" sz="2000" dirty="0"/>
              <a:t>English 1, 2, 3, and 4</a:t>
            </a:r>
          </a:p>
          <a:p>
            <a:pPr lvl="1"/>
            <a:r>
              <a:rPr lang="en-US" sz="2000" dirty="0"/>
              <a:t>Algebra, Geometry, and two additional Math courses</a:t>
            </a:r>
          </a:p>
          <a:p>
            <a:pPr lvl="1"/>
            <a:r>
              <a:rPr lang="en-US" sz="2000" dirty="0"/>
              <a:t>Biology and two additional Sciences</a:t>
            </a:r>
          </a:p>
          <a:p>
            <a:pPr lvl="1"/>
            <a:r>
              <a:rPr lang="en-US" sz="2000" dirty="0"/>
              <a:t>World History, US History, Government, and Economics</a:t>
            </a:r>
          </a:p>
          <a:p>
            <a:pPr lvl="1"/>
            <a:r>
              <a:rPr lang="en-US" sz="2000" dirty="0"/>
              <a:t>1 Fine/Performing/Practical art or CTE</a:t>
            </a:r>
          </a:p>
          <a:p>
            <a:pPr lvl="1"/>
            <a:r>
              <a:rPr lang="en-US" sz="2000" dirty="0"/>
              <a:t>HOPE</a:t>
            </a:r>
          </a:p>
          <a:p>
            <a:pPr lvl="1"/>
            <a:r>
              <a:rPr lang="en-US" sz="2000" dirty="0"/>
              <a:t>8 elective credits (to include .5 credit of Personal Finance and Money Management)</a:t>
            </a:r>
          </a:p>
          <a:p>
            <a:pPr lvl="2"/>
            <a:r>
              <a:rPr lang="en-US" sz="1800" dirty="0"/>
              <a:t>If you’re planning to attend college, you will need two credits in the SAME world language</a:t>
            </a:r>
          </a:p>
          <a:p>
            <a:pPr lvl="1"/>
            <a:endParaRPr lang="en-US" dirty="0"/>
          </a:p>
        </p:txBody>
      </p:sp>
      <p:pic>
        <p:nvPicPr>
          <p:cNvPr id="6" name="Picture 5" descr="A picture containing logo&#10;&#10;Description automatically generated">
            <a:extLst>
              <a:ext uri="{FF2B5EF4-FFF2-40B4-BE49-F238E27FC236}">
                <a16:creationId xmlns:a16="http://schemas.microsoft.com/office/drawing/2014/main" id="{B4D717E4-F1DA-462E-91B8-0526A4C33338}"/>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75632" y="1754816"/>
            <a:ext cx="4543119" cy="4003727"/>
          </a:xfrm>
          <a:prstGeom prst="rect">
            <a:avLst/>
          </a:prstGeom>
        </p:spPr>
      </p:pic>
    </p:spTree>
    <p:extLst>
      <p:ext uri="{BB962C8B-B14F-4D97-AF65-F5344CB8AC3E}">
        <p14:creationId xmlns:p14="http://schemas.microsoft.com/office/powerpoint/2010/main" val="133013619"/>
      </p:ext>
    </p:extLst>
  </p:cSld>
  <p:clrMapOvr>
    <a:masterClrMapping/>
  </p:clrMapOvr>
  <mc:AlternateContent xmlns:mc="http://schemas.openxmlformats.org/markup-compatibility/2006" xmlns:p14="http://schemas.microsoft.com/office/powerpoint/2010/main">
    <mc:Choice Requires="p14">
      <p:transition spd="slow" p14:dur="2000" advTm="78554"/>
    </mc:Choice>
    <mc:Fallback xmlns="">
      <p:transition spd="slow" advTm="78554"/>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Grade Point Average - GPA</a:t>
            </a:r>
          </a:p>
        </p:txBody>
      </p:sp>
      <p:sp>
        <p:nvSpPr>
          <p:cNvPr id="3" name="Content Placeholder 2"/>
          <p:cNvSpPr>
            <a:spLocks noGrp="1"/>
          </p:cNvSpPr>
          <p:nvPr>
            <p:ph idx="1"/>
          </p:nvPr>
        </p:nvSpPr>
        <p:spPr>
          <a:xfrm>
            <a:off x="1066800" y="2103120"/>
            <a:ext cx="5683321" cy="3931920"/>
          </a:xfrm>
        </p:spPr>
        <p:txBody>
          <a:bodyPr>
            <a:normAutofit/>
          </a:bodyPr>
          <a:lstStyle/>
          <a:p>
            <a:pPr marL="0" indent="0">
              <a:buNone/>
            </a:pPr>
            <a:r>
              <a:rPr lang="en-US" sz="2400" dirty="0"/>
              <a:t>GPA - 2.0 cumulative unweighted or higher</a:t>
            </a:r>
          </a:p>
          <a:p>
            <a:pPr lvl="1"/>
            <a:r>
              <a:rPr lang="en-US" sz="2000" dirty="0"/>
              <a:t>2.0  is a “C” average</a:t>
            </a:r>
          </a:p>
          <a:p>
            <a:pPr lvl="1"/>
            <a:r>
              <a:rPr lang="en-US" sz="2000" dirty="0"/>
              <a:t>Check HAC regularly to keep track of grades</a:t>
            </a:r>
          </a:p>
          <a:p>
            <a:pPr marL="0" indent="0">
              <a:buNone/>
            </a:pPr>
            <a:endParaRPr lang="en-US" sz="2400" dirty="0"/>
          </a:p>
        </p:txBody>
      </p:sp>
      <p:pic>
        <p:nvPicPr>
          <p:cNvPr id="6" name="Picture 5" descr="Text, letter&#10;&#10;Description automatically generated">
            <a:extLst>
              <a:ext uri="{FF2B5EF4-FFF2-40B4-BE49-F238E27FC236}">
                <a16:creationId xmlns:a16="http://schemas.microsoft.com/office/drawing/2014/main" id="{EF061E8D-E772-4C0D-93E4-FBFB9AA0162C}"/>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576121" y="1917808"/>
            <a:ext cx="3549079" cy="3932380"/>
          </a:xfrm>
          <a:prstGeom prst="rect">
            <a:avLst/>
          </a:prstGeom>
        </p:spPr>
      </p:pic>
    </p:spTree>
    <p:extLst>
      <p:ext uri="{BB962C8B-B14F-4D97-AF65-F5344CB8AC3E}">
        <p14:creationId xmlns:p14="http://schemas.microsoft.com/office/powerpoint/2010/main" val="2333068517"/>
      </p:ext>
    </p:extLst>
  </p:cSld>
  <p:clrMapOvr>
    <a:masterClrMapping/>
  </p:clrMapOvr>
  <mc:AlternateContent xmlns:mc="http://schemas.openxmlformats.org/markup-compatibility/2006" xmlns:p14="http://schemas.microsoft.com/office/powerpoint/2010/main">
    <mc:Choice Requires="p14">
      <p:transition spd="slow" p14:dur="2000" advTm="28970"/>
    </mc:Choice>
    <mc:Fallback xmlns="">
      <p:transition spd="slow" advTm="2897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CFF88-3E0F-911B-F19C-D18138092E40}"/>
              </a:ext>
            </a:extLst>
          </p:cNvPr>
          <p:cNvSpPr>
            <a:spLocks noGrp="1"/>
          </p:cNvSpPr>
          <p:nvPr>
            <p:ph type="title"/>
          </p:nvPr>
        </p:nvSpPr>
        <p:spPr/>
        <p:txBody>
          <a:bodyPr/>
          <a:lstStyle/>
          <a:p>
            <a:pPr algn="ctr"/>
            <a:r>
              <a:rPr lang="en-US" dirty="0"/>
              <a:t>Grade Recovery</a:t>
            </a:r>
          </a:p>
        </p:txBody>
      </p:sp>
      <p:sp>
        <p:nvSpPr>
          <p:cNvPr id="3" name="Content Placeholder 2">
            <a:extLst>
              <a:ext uri="{FF2B5EF4-FFF2-40B4-BE49-F238E27FC236}">
                <a16:creationId xmlns:a16="http://schemas.microsoft.com/office/drawing/2014/main" id="{832A7C8F-FD94-A7A6-0CC4-23167CB123A3}"/>
              </a:ext>
            </a:extLst>
          </p:cNvPr>
          <p:cNvSpPr>
            <a:spLocks noGrp="1"/>
          </p:cNvSpPr>
          <p:nvPr>
            <p:ph idx="1"/>
          </p:nvPr>
        </p:nvSpPr>
        <p:spPr>
          <a:xfrm>
            <a:off x="1066800" y="1863635"/>
            <a:ext cx="10058400" cy="3931920"/>
          </a:xfrm>
        </p:spPr>
        <p:txBody>
          <a:bodyPr>
            <a:normAutofit fontScale="92500" lnSpcReduction="20000"/>
          </a:bodyPr>
          <a:lstStyle/>
          <a:p>
            <a:pPr marL="0" indent="0">
              <a:buNone/>
            </a:pPr>
            <a:r>
              <a:rPr lang="en-US" dirty="0"/>
              <a:t>Students who have earned a grade of D or F in a course can retake the course for grade recovery online or through Edmentum. Once the new higher grade is earned the Registrar’s office will zero out the F or D previous grade and replace it with the higher grade. Please note that the original grade of D or F will remain on the transcript but will not affect the GPA. </a:t>
            </a:r>
          </a:p>
          <a:p>
            <a:pPr marL="0" indent="0">
              <a:buNone/>
            </a:pPr>
            <a:r>
              <a:rPr lang="en-US" dirty="0"/>
              <a:t>NCAA guidelines – collegiate athletes cannot take grade recovery through Edmentum but must complete grade recovery on FLVS or SJVS.</a:t>
            </a:r>
          </a:p>
          <a:p>
            <a:r>
              <a:rPr lang="en-US" dirty="0"/>
              <a:t>The state allows for grade averaging one failed semester with a passing semester to pass a course and earn credit, if possible . We still recommend re-taking the half credit failed course for grade recovery.</a:t>
            </a:r>
          </a:p>
          <a:p>
            <a:r>
              <a:rPr lang="en-US" dirty="0"/>
              <a:t>The FLVS website for online grade recovery is www.flvs.net  Students may also choose St. Johns Virtual (SJVS) at www.stjohnsvirtual.com, which is the district online option. Counselor approval is needed to take any course for grade recovery.</a:t>
            </a:r>
          </a:p>
          <a:p>
            <a:r>
              <a:rPr lang="en-US" dirty="0"/>
              <a:t>During registration, grade recovery labs can be added on a student’s BTHS schedule to complete during the school year. Prior to summer break Counselors will recommend grade recovery courses through Edmentum that can be completed at home over the summer months.</a:t>
            </a:r>
          </a:p>
        </p:txBody>
      </p:sp>
    </p:spTree>
    <p:extLst>
      <p:ext uri="{BB962C8B-B14F-4D97-AF65-F5344CB8AC3E}">
        <p14:creationId xmlns:p14="http://schemas.microsoft.com/office/powerpoint/2010/main" val="2354184621"/>
      </p:ext>
    </p:extLst>
  </p:cSld>
  <p:clrMapOvr>
    <a:masterClrMapping/>
  </p:clrMapOvr>
  <mc:AlternateContent xmlns:mc="http://schemas.openxmlformats.org/markup-compatibility/2006" xmlns:p14="http://schemas.microsoft.com/office/powerpoint/2010/main">
    <mc:Choice Requires="p14">
      <p:transition spd="slow" p14:dur="2000" advTm="88085"/>
    </mc:Choice>
    <mc:Fallback xmlns="">
      <p:transition spd="slow" advTm="8808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Promotion Requirements</a:t>
            </a:r>
          </a:p>
        </p:txBody>
      </p:sp>
      <p:sp>
        <p:nvSpPr>
          <p:cNvPr id="3" name="Content Placeholder 2"/>
          <p:cNvSpPr>
            <a:spLocks noGrp="1"/>
          </p:cNvSpPr>
          <p:nvPr>
            <p:ph idx="1"/>
          </p:nvPr>
        </p:nvSpPr>
        <p:spPr/>
        <p:txBody>
          <a:bodyPr>
            <a:normAutofit/>
          </a:bodyPr>
          <a:lstStyle/>
          <a:p>
            <a:pPr marL="0" indent="0">
              <a:buNone/>
            </a:pPr>
            <a:r>
              <a:rPr lang="en-US" sz="2400" dirty="0"/>
              <a:t>9th to 10th Grade</a:t>
            </a:r>
          </a:p>
          <a:p>
            <a:pPr lvl="1"/>
            <a:r>
              <a:rPr lang="en-US" sz="2000" dirty="0"/>
              <a:t>5 credits</a:t>
            </a:r>
          </a:p>
          <a:p>
            <a:pPr marL="0" indent="0">
              <a:buNone/>
            </a:pPr>
            <a:r>
              <a:rPr lang="en-US" sz="2400" dirty="0"/>
              <a:t>10th to 11th Grade</a:t>
            </a:r>
          </a:p>
          <a:p>
            <a:pPr lvl="1"/>
            <a:r>
              <a:rPr lang="en-US" sz="2000" dirty="0"/>
              <a:t>11 credits</a:t>
            </a:r>
          </a:p>
          <a:p>
            <a:pPr marL="0" indent="0">
              <a:buNone/>
            </a:pPr>
            <a:r>
              <a:rPr lang="en-US" sz="2400" dirty="0"/>
              <a:t>11th to 12th Grade</a:t>
            </a:r>
          </a:p>
          <a:p>
            <a:pPr lvl="1"/>
            <a:r>
              <a:rPr lang="en-US" sz="2000" dirty="0"/>
              <a:t>17 credits</a:t>
            </a:r>
          </a:p>
        </p:txBody>
      </p:sp>
      <p:pic>
        <p:nvPicPr>
          <p:cNvPr id="6" name="Picture 5" descr="Diagram&#10;&#10;Description automatically generated">
            <a:extLst>
              <a:ext uri="{FF2B5EF4-FFF2-40B4-BE49-F238E27FC236}">
                <a16:creationId xmlns:a16="http://schemas.microsoft.com/office/drawing/2014/main" id="{AA021436-FA21-48DF-8CD8-86CC3FF0284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221501" y="2208970"/>
            <a:ext cx="3794842" cy="3720219"/>
          </a:xfrm>
          <a:prstGeom prst="rect">
            <a:avLst/>
          </a:prstGeom>
        </p:spPr>
      </p:pic>
    </p:spTree>
    <p:extLst>
      <p:ext uri="{BB962C8B-B14F-4D97-AF65-F5344CB8AC3E}">
        <p14:creationId xmlns:p14="http://schemas.microsoft.com/office/powerpoint/2010/main" val="3254603983"/>
      </p:ext>
    </p:extLst>
  </p:cSld>
  <p:clrMapOvr>
    <a:masterClrMapping/>
  </p:clrMapOvr>
  <mc:AlternateContent xmlns:mc="http://schemas.openxmlformats.org/markup-compatibility/2006" xmlns:p14="http://schemas.microsoft.com/office/powerpoint/2010/main">
    <mc:Choice Requires="p14">
      <p:transition spd="slow" p14:dur="2000" advTm="56242"/>
    </mc:Choice>
    <mc:Fallback xmlns="">
      <p:transition spd="slow" advTm="56242"/>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4400" dirty="0"/>
              <a:t>What you need to know about GPA:</a:t>
            </a:r>
          </a:p>
        </p:txBody>
      </p:sp>
      <p:sp>
        <p:nvSpPr>
          <p:cNvPr id="2" name="Content Placeholder 1"/>
          <p:cNvSpPr>
            <a:spLocks noGrp="1"/>
          </p:cNvSpPr>
          <p:nvPr>
            <p:ph idx="1"/>
          </p:nvPr>
        </p:nvSpPr>
        <p:spPr>
          <a:xfrm>
            <a:off x="501720" y="2178581"/>
            <a:ext cx="5405919" cy="3913995"/>
          </a:xfrm>
        </p:spPr>
        <p:txBody>
          <a:bodyPr>
            <a:normAutofit lnSpcReduction="10000"/>
          </a:bodyPr>
          <a:lstStyle/>
          <a:p>
            <a:pPr marL="109728" indent="0">
              <a:buNone/>
            </a:pPr>
            <a:endParaRPr lang="en-US" sz="1000" b="1" dirty="0"/>
          </a:p>
          <a:p>
            <a:pPr marL="274320" lvl="1" indent="0">
              <a:buNone/>
            </a:pPr>
            <a:r>
              <a:rPr lang="en-US" sz="2400" dirty="0"/>
              <a:t>GPA’s update after every semester:</a:t>
            </a:r>
          </a:p>
          <a:p>
            <a:pPr lvl="2"/>
            <a:r>
              <a:rPr lang="en-US" sz="1600" dirty="0"/>
              <a:t>In January, after semester 1 grades post</a:t>
            </a:r>
          </a:p>
          <a:p>
            <a:pPr lvl="2"/>
            <a:r>
              <a:rPr lang="en-US" sz="1600" dirty="0"/>
              <a:t>In the summer, after semester 2 grades post</a:t>
            </a:r>
          </a:p>
          <a:p>
            <a:pPr marL="548640" lvl="2" indent="0">
              <a:buNone/>
            </a:pPr>
            <a:endParaRPr lang="en-US" sz="800" dirty="0"/>
          </a:p>
          <a:p>
            <a:pPr marL="274320" lvl="1" indent="0">
              <a:buNone/>
            </a:pPr>
            <a:r>
              <a:rPr lang="en-US" sz="2400" dirty="0"/>
              <a:t>AP, Dual Enrollment, AICE, and honors counts towards your weighted GPA</a:t>
            </a:r>
          </a:p>
          <a:p>
            <a:pPr marL="274320" lvl="1" indent="0">
              <a:buNone/>
            </a:pPr>
            <a:endParaRPr lang="en-US" sz="900" dirty="0"/>
          </a:p>
          <a:p>
            <a:pPr marL="274320" lvl="1" indent="0">
              <a:buNone/>
            </a:pPr>
            <a:r>
              <a:rPr lang="en-US" sz="2400" dirty="0"/>
              <a:t>Only a student’s unweighted GPA counts towards graduation</a:t>
            </a:r>
          </a:p>
        </p:txBody>
      </p:sp>
      <p:pic>
        <p:nvPicPr>
          <p:cNvPr id="6" name="Picture 5" descr="A picture containing text, dark&#10;&#10;Description automatically generated">
            <a:extLst>
              <a:ext uri="{FF2B5EF4-FFF2-40B4-BE49-F238E27FC236}">
                <a16:creationId xmlns:a16="http://schemas.microsoft.com/office/drawing/2014/main" id="{CDA071DA-D7B0-4390-91B6-A746E2F0AA85}"/>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147905" y="2362124"/>
            <a:ext cx="4542375" cy="3222247"/>
          </a:xfrm>
          <a:prstGeom prst="rect">
            <a:avLst/>
          </a:prstGeom>
        </p:spPr>
      </p:pic>
    </p:spTree>
    <p:extLst>
      <p:ext uri="{BB962C8B-B14F-4D97-AF65-F5344CB8AC3E}">
        <p14:creationId xmlns:p14="http://schemas.microsoft.com/office/powerpoint/2010/main" val="834588092"/>
      </p:ext>
    </p:extLst>
  </p:cSld>
  <p:clrMapOvr>
    <a:masterClrMapping/>
  </p:clrMapOvr>
  <mc:AlternateContent xmlns:mc="http://schemas.openxmlformats.org/markup-compatibility/2006" xmlns:p14="http://schemas.microsoft.com/office/powerpoint/2010/main">
    <mc:Choice Requires="p14">
      <p:transition spd="slow" p14:dur="2000" advTm="33329"/>
    </mc:Choice>
    <mc:Fallback xmlns="">
      <p:transition spd="slow" advTm="33329"/>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Calculating Unweighted GPA</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4627511"/>
              </p:ext>
            </p:extLst>
          </p:nvPr>
        </p:nvGraphicFramePr>
        <p:xfrm>
          <a:off x="1066800" y="1866926"/>
          <a:ext cx="6332220" cy="4348480"/>
        </p:xfrm>
        <a:graphic>
          <a:graphicData uri="http://schemas.openxmlformats.org/drawingml/2006/table">
            <a:tbl>
              <a:tblPr firstRow="1" bandRow="1">
                <a:tableStyleId>{5C22544A-7EE6-4342-B048-85BDC9FD1C3A}</a:tableStyleId>
              </a:tblPr>
              <a:tblGrid>
                <a:gridCol w="2110740">
                  <a:extLst>
                    <a:ext uri="{9D8B030D-6E8A-4147-A177-3AD203B41FA5}">
                      <a16:colId xmlns:a16="http://schemas.microsoft.com/office/drawing/2014/main" val="1524195282"/>
                    </a:ext>
                  </a:extLst>
                </a:gridCol>
                <a:gridCol w="2110740">
                  <a:extLst>
                    <a:ext uri="{9D8B030D-6E8A-4147-A177-3AD203B41FA5}">
                      <a16:colId xmlns:a16="http://schemas.microsoft.com/office/drawing/2014/main" val="2756892560"/>
                    </a:ext>
                  </a:extLst>
                </a:gridCol>
                <a:gridCol w="2110740">
                  <a:extLst>
                    <a:ext uri="{9D8B030D-6E8A-4147-A177-3AD203B41FA5}">
                      <a16:colId xmlns:a16="http://schemas.microsoft.com/office/drawing/2014/main" val="230146639"/>
                    </a:ext>
                  </a:extLst>
                </a:gridCol>
              </a:tblGrid>
              <a:tr h="370840">
                <a:tc>
                  <a:txBody>
                    <a:bodyPr/>
                    <a:lstStyle/>
                    <a:p>
                      <a:r>
                        <a:rPr lang="en-US" dirty="0"/>
                        <a:t>Course</a:t>
                      </a:r>
                    </a:p>
                  </a:txBody>
                  <a:tcPr/>
                </a:tc>
                <a:tc>
                  <a:txBody>
                    <a:bodyPr/>
                    <a:lstStyle/>
                    <a:p>
                      <a:r>
                        <a:rPr lang="en-US" dirty="0"/>
                        <a:t>Grade</a:t>
                      </a:r>
                    </a:p>
                  </a:txBody>
                  <a:tcPr/>
                </a:tc>
                <a:tc>
                  <a:txBody>
                    <a:bodyPr/>
                    <a:lstStyle/>
                    <a:p>
                      <a:r>
                        <a:rPr lang="en-US" dirty="0"/>
                        <a:t>Point Value</a:t>
                      </a:r>
                    </a:p>
                  </a:txBody>
                  <a:tcPr/>
                </a:tc>
                <a:extLst>
                  <a:ext uri="{0D108BD9-81ED-4DB2-BD59-A6C34878D82A}">
                    <a16:rowId xmlns:a16="http://schemas.microsoft.com/office/drawing/2014/main" val="1142275443"/>
                  </a:ext>
                </a:extLst>
              </a:tr>
              <a:tr h="370840">
                <a:tc>
                  <a:txBody>
                    <a:bodyPr/>
                    <a:lstStyle/>
                    <a:p>
                      <a:r>
                        <a:rPr lang="en-US" dirty="0"/>
                        <a:t>English 1</a:t>
                      </a:r>
                    </a:p>
                  </a:txBody>
                  <a:tcPr/>
                </a:tc>
                <a:tc>
                  <a:txBody>
                    <a:bodyPr/>
                    <a:lstStyle/>
                    <a:p>
                      <a:r>
                        <a:rPr lang="en-US" dirty="0"/>
                        <a:t>B</a:t>
                      </a:r>
                    </a:p>
                  </a:txBody>
                  <a:tcPr/>
                </a:tc>
                <a:tc>
                  <a:txBody>
                    <a:bodyPr/>
                    <a:lstStyle/>
                    <a:p>
                      <a:r>
                        <a:rPr lang="en-US" dirty="0"/>
                        <a:t>3</a:t>
                      </a:r>
                    </a:p>
                  </a:txBody>
                  <a:tcPr/>
                </a:tc>
                <a:extLst>
                  <a:ext uri="{0D108BD9-81ED-4DB2-BD59-A6C34878D82A}">
                    <a16:rowId xmlns:a16="http://schemas.microsoft.com/office/drawing/2014/main" val="1934539066"/>
                  </a:ext>
                </a:extLst>
              </a:tr>
              <a:tr h="370840">
                <a:tc>
                  <a:txBody>
                    <a:bodyPr/>
                    <a:lstStyle/>
                    <a:p>
                      <a:r>
                        <a:rPr lang="en-US" dirty="0"/>
                        <a:t>Algebra 1</a:t>
                      </a:r>
                    </a:p>
                  </a:txBody>
                  <a:tcPr/>
                </a:tc>
                <a:tc>
                  <a:txBody>
                    <a:bodyPr/>
                    <a:lstStyle/>
                    <a:p>
                      <a:r>
                        <a:rPr lang="en-US" dirty="0"/>
                        <a:t>A</a:t>
                      </a:r>
                    </a:p>
                  </a:txBody>
                  <a:tcPr/>
                </a:tc>
                <a:tc>
                  <a:txBody>
                    <a:bodyPr/>
                    <a:lstStyle/>
                    <a:p>
                      <a:r>
                        <a:rPr lang="en-US" dirty="0"/>
                        <a:t>4</a:t>
                      </a:r>
                    </a:p>
                  </a:txBody>
                  <a:tcPr/>
                </a:tc>
                <a:extLst>
                  <a:ext uri="{0D108BD9-81ED-4DB2-BD59-A6C34878D82A}">
                    <a16:rowId xmlns:a16="http://schemas.microsoft.com/office/drawing/2014/main" val="3251581053"/>
                  </a:ext>
                </a:extLst>
              </a:tr>
              <a:tr h="370840">
                <a:tc>
                  <a:txBody>
                    <a:bodyPr/>
                    <a:lstStyle/>
                    <a:p>
                      <a:r>
                        <a:rPr lang="en-US" dirty="0"/>
                        <a:t>World Cultural Geography</a:t>
                      </a:r>
                    </a:p>
                  </a:txBody>
                  <a:tcPr/>
                </a:tc>
                <a:tc>
                  <a:txBody>
                    <a:bodyPr/>
                    <a:lstStyle/>
                    <a:p>
                      <a:r>
                        <a:rPr lang="en-US" dirty="0"/>
                        <a:t>C</a:t>
                      </a:r>
                    </a:p>
                  </a:txBody>
                  <a:tcPr/>
                </a:tc>
                <a:tc>
                  <a:txBody>
                    <a:bodyPr/>
                    <a:lstStyle/>
                    <a:p>
                      <a:r>
                        <a:rPr lang="en-US" dirty="0"/>
                        <a:t>2</a:t>
                      </a:r>
                    </a:p>
                  </a:txBody>
                  <a:tcPr/>
                </a:tc>
                <a:extLst>
                  <a:ext uri="{0D108BD9-81ED-4DB2-BD59-A6C34878D82A}">
                    <a16:rowId xmlns:a16="http://schemas.microsoft.com/office/drawing/2014/main" val="3765939401"/>
                  </a:ext>
                </a:extLst>
              </a:tr>
              <a:tr h="370840">
                <a:tc>
                  <a:txBody>
                    <a:bodyPr/>
                    <a:lstStyle/>
                    <a:p>
                      <a:r>
                        <a:rPr lang="en-US" dirty="0"/>
                        <a:t>Env. Science</a:t>
                      </a:r>
                    </a:p>
                  </a:txBody>
                  <a:tcPr/>
                </a:tc>
                <a:tc>
                  <a:txBody>
                    <a:bodyPr/>
                    <a:lstStyle/>
                    <a:p>
                      <a:r>
                        <a:rPr lang="en-US" dirty="0"/>
                        <a:t>D</a:t>
                      </a:r>
                    </a:p>
                  </a:txBody>
                  <a:tcPr/>
                </a:tc>
                <a:tc>
                  <a:txBody>
                    <a:bodyPr/>
                    <a:lstStyle/>
                    <a:p>
                      <a:r>
                        <a:rPr lang="en-US" dirty="0"/>
                        <a:t>1</a:t>
                      </a:r>
                    </a:p>
                  </a:txBody>
                  <a:tcPr/>
                </a:tc>
                <a:extLst>
                  <a:ext uri="{0D108BD9-81ED-4DB2-BD59-A6C34878D82A}">
                    <a16:rowId xmlns:a16="http://schemas.microsoft.com/office/drawing/2014/main" val="306449736"/>
                  </a:ext>
                </a:extLst>
              </a:tr>
              <a:tr h="370840">
                <a:tc>
                  <a:txBody>
                    <a:bodyPr/>
                    <a:lstStyle/>
                    <a:p>
                      <a:r>
                        <a:rPr lang="en-US" dirty="0"/>
                        <a:t>HOPE</a:t>
                      </a:r>
                    </a:p>
                  </a:txBody>
                  <a:tcPr/>
                </a:tc>
                <a:tc>
                  <a:txBody>
                    <a:bodyPr/>
                    <a:lstStyle/>
                    <a:p>
                      <a:r>
                        <a:rPr lang="en-US" dirty="0"/>
                        <a:t>A</a:t>
                      </a:r>
                    </a:p>
                  </a:txBody>
                  <a:tcPr/>
                </a:tc>
                <a:tc>
                  <a:txBody>
                    <a:bodyPr/>
                    <a:lstStyle/>
                    <a:p>
                      <a:r>
                        <a:rPr lang="en-US" dirty="0"/>
                        <a:t>4</a:t>
                      </a:r>
                    </a:p>
                  </a:txBody>
                  <a:tcPr/>
                </a:tc>
                <a:extLst>
                  <a:ext uri="{0D108BD9-81ED-4DB2-BD59-A6C34878D82A}">
                    <a16:rowId xmlns:a16="http://schemas.microsoft.com/office/drawing/2014/main" val="1168931410"/>
                  </a:ext>
                </a:extLst>
              </a:tr>
              <a:tr h="370840">
                <a:tc>
                  <a:txBody>
                    <a:bodyPr/>
                    <a:lstStyle/>
                    <a:p>
                      <a:r>
                        <a:rPr lang="en-US" dirty="0"/>
                        <a:t>2-D Studio Art</a:t>
                      </a:r>
                    </a:p>
                  </a:txBody>
                  <a:tcPr/>
                </a:tc>
                <a:tc>
                  <a:txBody>
                    <a:bodyPr/>
                    <a:lstStyle/>
                    <a:p>
                      <a:r>
                        <a:rPr lang="en-US" dirty="0"/>
                        <a:t>B</a:t>
                      </a:r>
                    </a:p>
                  </a:txBody>
                  <a:tcPr/>
                </a:tc>
                <a:tc>
                  <a:txBody>
                    <a:bodyPr/>
                    <a:lstStyle/>
                    <a:p>
                      <a:r>
                        <a:rPr lang="en-US" dirty="0"/>
                        <a:t>3</a:t>
                      </a:r>
                    </a:p>
                  </a:txBody>
                  <a:tcPr/>
                </a:tc>
                <a:extLst>
                  <a:ext uri="{0D108BD9-81ED-4DB2-BD59-A6C34878D82A}">
                    <a16:rowId xmlns:a16="http://schemas.microsoft.com/office/drawing/2014/main" val="651229412"/>
                  </a:ext>
                </a:extLst>
              </a:tr>
              <a:tr h="370840">
                <a:tc>
                  <a:txBody>
                    <a:bodyPr/>
                    <a:lstStyle/>
                    <a:p>
                      <a:r>
                        <a:rPr lang="en-US" dirty="0"/>
                        <a:t>Digital</a:t>
                      </a:r>
                      <a:r>
                        <a:rPr lang="en-US" baseline="0" dirty="0"/>
                        <a:t> Info Tech</a:t>
                      </a:r>
                      <a:endParaRPr lang="en-US" dirty="0"/>
                    </a:p>
                  </a:txBody>
                  <a:tcPr/>
                </a:tc>
                <a:tc>
                  <a:txBody>
                    <a:bodyPr/>
                    <a:lstStyle/>
                    <a:p>
                      <a:r>
                        <a:rPr lang="en-US" dirty="0"/>
                        <a:t>C</a:t>
                      </a:r>
                    </a:p>
                  </a:txBody>
                  <a:tcPr/>
                </a:tc>
                <a:tc>
                  <a:txBody>
                    <a:bodyPr/>
                    <a:lstStyle/>
                    <a:p>
                      <a:r>
                        <a:rPr lang="en-US" dirty="0"/>
                        <a:t>2</a:t>
                      </a:r>
                    </a:p>
                  </a:txBody>
                  <a:tcPr/>
                </a:tc>
                <a:extLst>
                  <a:ext uri="{0D108BD9-81ED-4DB2-BD59-A6C34878D82A}">
                    <a16:rowId xmlns:a16="http://schemas.microsoft.com/office/drawing/2014/main" val="3031714586"/>
                  </a:ext>
                </a:extLst>
              </a:tr>
              <a:tr h="370840">
                <a:tc>
                  <a:txBody>
                    <a:bodyPr/>
                    <a:lstStyle/>
                    <a:p>
                      <a:endParaRPr lang="en-US" dirty="0"/>
                    </a:p>
                  </a:txBody>
                  <a:tcPr/>
                </a:tc>
                <a:tc>
                  <a:txBody>
                    <a:bodyPr/>
                    <a:lstStyle/>
                    <a:p>
                      <a:r>
                        <a:rPr lang="en-US" dirty="0"/>
                        <a:t>Total</a:t>
                      </a:r>
                      <a:r>
                        <a:rPr lang="en-US" baseline="0" dirty="0"/>
                        <a:t> Points</a:t>
                      </a:r>
                      <a:endParaRPr lang="en-US" dirty="0"/>
                    </a:p>
                  </a:txBody>
                  <a:tcPr/>
                </a:tc>
                <a:tc>
                  <a:txBody>
                    <a:bodyPr/>
                    <a:lstStyle/>
                    <a:p>
                      <a:r>
                        <a:rPr lang="en-US" dirty="0"/>
                        <a:t>19</a:t>
                      </a:r>
                    </a:p>
                  </a:txBody>
                  <a:tcPr/>
                </a:tc>
                <a:extLst>
                  <a:ext uri="{0D108BD9-81ED-4DB2-BD59-A6C34878D82A}">
                    <a16:rowId xmlns:a16="http://schemas.microsoft.com/office/drawing/2014/main" val="3825817399"/>
                  </a:ext>
                </a:extLst>
              </a:tr>
              <a:tr h="370840">
                <a:tc>
                  <a:txBody>
                    <a:bodyPr/>
                    <a:lstStyle/>
                    <a:p>
                      <a:endParaRPr lang="en-US" dirty="0"/>
                    </a:p>
                  </a:txBody>
                  <a:tcPr/>
                </a:tc>
                <a:tc>
                  <a:txBody>
                    <a:bodyPr/>
                    <a:lstStyle/>
                    <a:p>
                      <a:r>
                        <a:rPr lang="en-US" dirty="0"/>
                        <a:t>Total Classes</a:t>
                      </a:r>
                    </a:p>
                  </a:txBody>
                  <a:tcPr/>
                </a:tc>
                <a:tc>
                  <a:txBody>
                    <a:bodyPr/>
                    <a:lstStyle/>
                    <a:p>
                      <a:r>
                        <a:rPr lang="en-US" dirty="0"/>
                        <a:t>7</a:t>
                      </a:r>
                    </a:p>
                  </a:txBody>
                  <a:tcPr/>
                </a:tc>
                <a:extLst>
                  <a:ext uri="{0D108BD9-81ED-4DB2-BD59-A6C34878D82A}">
                    <a16:rowId xmlns:a16="http://schemas.microsoft.com/office/drawing/2014/main" val="2537775601"/>
                  </a:ext>
                </a:extLst>
              </a:tr>
              <a:tr h="370840">
                <a:tc>
                  <a:txBody>
                    <a:bodyPr/>
                    <a:lstStyle/>
                    <a:p>
                      <a:r>
                        <a:rPr lang="en-US" dirty="0"/>
                        <a:t>19/7</a:t>
                      </a:r>
                      <a:r>
                        <a:rPr lang="en-US" baseline="0" dirty="0"/>
                        <a:t> = 2.71</a:t>
                      </a:r>
                      <a:endParaRPr lang="en-US" dirty="0"/>
                    </a:p>
                  </a:txBody>
                  <a:tcPr/>
                </a:tc>
                <a:tc>
                  <a:txBody>
                    <a:bodyPr/>
                    <a:lstStyle/>
                    <a:p>
                      <a:r>
                        <a:rPr lang="en-US" b="1" dirty="0"/>
                        <a:t>Unweighted GPA</a:t>
                      </a:r>
                    </a:p>
                  </a:txBody>
                  <a:tcPr/>
                </a:tc>
                <a:tc>
                  <a:txBody>
                    <a:bodyPr/>
                    <a:lstStyle/>
                    <a:p>
                      <a:r>
                        <a:rPr lang="en-US" b="1" dirty="0"/>
                        <a:t>2.71</a:t>
                      </a:r>
                    </a:p>
                  </a:txBody>
                  <a:tcPr/>
                </a:tc>
                <a:extLst>
                  <a:ext uri="{0D108BD9-81ED-4DB2-BD59-A6C34878D82A}">
                    <a16:rowId xmlns:a16="http://schemas.microsoft.com/office/drawing/2014/main" val="3512265926"/>
                  </a:ext>
                </a:extLst>
              </a:tr>
            </a:tbl>
          </a:graphicData>
        </a:graphic>
      </p:graphicFrame>
      <p:sp>
        <p:nvSpPr>
          <p:cNvPr id="5" name="Content Placeholder 1"/>
          <p:cNvSpPr txBox="1">
            <a:spLocks/>
          </p:cNvSpPr>
          <p:nvPr/>
        </p:nvSpPr>
        <p:spPr>
          <a:xfrm>
            <a:off x="7985374" y="1866926"/>
            <a:ext cx="3335277" cy="4036423"/>
          </a:xfrm>
          <a:prstGeom prst="rect">
            <a:avLst/>
          </a:prstGeom>
          <a:effectLst>
            <a:outerShdw blurRad="50800" dir="14400000">
              <a:srgbClr val="000000">
                <a:alpha val="40000"/>
              </a:srgbClr>
            </a:outerShdw>
          </a:effectLst>
        </p:spPr>
        <p:txBody>
          <a:bodyPr vert="horz" lIns="91440" tIns="45720" rIns="91440" bIns="45720" rtlCol="0" anchor="ctr">
            <a:no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US" sz="3200" dirty="0"/>
              <a:t>A – 4 points</a:t>
            </a:r>
          </a:p>
          <a:p>
            <a:r>
              <a:rPr lang="en-US" sz="3200" dirty="0"/>
              <a:t>B - 3 points</a:t>
            </a:r>
          </a:p>
          <a:p>
            <a:r>
              <a:rPr lang="en-US" sz="3200" dirty="0"/>
              <a:t>C - 2 points</a:t>
            </a:r>
          </a:p>
          <a:p>
            <a:r>
              <a:rPr lang="en-US" sz="3200" dirty="0"/>
              <a:t>D – 1 point</a:t>
            </a:r>
          </a:p>
          <a:p>
            <a:r>
              <a:rPr lang="en-US" sz="3200" dirty="0"/>
              <a:t>F – 0 points</a:t>
            </a:r>
          </a:p>
        </p:txBody>
      </p:sp>
    </p:spTree>
    <p:extLst>
      <p:ext uri="{BB962C8B-B14F-4D97-AF65-F5344CB8AC3E}">
        <p14:creationId xmlns:p14="http://schemas.microsoft.com/office/powerpoint/2010/main" val="1547325294"/>
      </p:ext>
    </p:extLst>
  </p:cSld>
  <p:clrMapOvr>
    <a:masterClrMapping/>
  </p:clrMapOvr>
  <mc:AlternateContent xmlns:mc="http://schemas.openxmlformats.org/markup-compatibility/2006" xmlns:p14="http://schemas.microsoft.com/office/powerpoint/2010/main">
    <mc:Choice Requires="p14">
      <p:transition spd="slow" p14:dur="2000" advTm="41405"/>
    </mc:Choice>
    <mc:Fallback xmlns="">
      <p:transition spd="slow" advTm="41405"/>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334F8-DFFE-BBC3-F79B-607C7BE9E2F2}"/>
              </a:ext>
            </a:extLst>
          </p:cNvPr>
          <p:cNvSpPr>
            <a:spLocks noGrp="1"/>
          </p:cNvSpPr>
          <p:nvPr>
            <p:ph type="title"/>
          </p:nvPr>
        </p:nvSpPr>
        <p:spPr/>
        <p:txBody>
          <a:bodyPr/>
          <a:lstStyle/>
          <a:p>
            <a:r>
              <a:rPr lang="en-US" dirty="0"/>
              <a:t>                 Thank You!</a:t>
            </a:r>
          </a:p>
        </p:txBody>
      </p:sp>
      <p:sp>
        <p:nvSpPr>
          <p:cNvPr id="3" name="Content Placeholder 2">
            <a:extLst>
              <a:ext uri="{FF2B5EF4-FFF2-40B4-BE49-F238E27FC236}">
                <a16:creationId xmlns:a16="http://schemas.microsoft.com/office/drawing/2014/main" id="{938C1CDF-FE88-AD69-92BD-8D9DA2285C01}"/>
              </a:ext>
            </a:extLst>
          </p:cNvPr>
          <p:cNvSpPr>
            <a:spLocks noGrp="1"/>
          </p:cNvSpPr>
          <p:nvPr>
            <p:ph idx="1"/>
          </p:nvPr>
        </p:nvSpPr>
        <p:spPr/>
        <p:txBody>
          <a:bodyPr>
            <a:normAutofit lnSpcReduction="10000"/>
          </a:bodyPr>
          <a:lstStyle/>
          <a:p>
            <a:pPr marL="0" indent="0" algn="ctr">
              <a:buNone/>
            </a:pPr>
            <a:r>
              <a:rPr lang="en-US" sz="3600" dirty="0"/>
              <a:t>A special thanks for joining our BTHS Guidance Fall </a:t>
            </a:r>
            <a:r>
              <a:rPr lang="en-US" sz="3600"/>
              <a:t>Virtual Presentations.</a:t>
            </a:r>
            <a:endParaRPr lang="en-US" sz="3600" dirty="0"/>
          </a:p>
          <a:p>
            <a:pPr marL="0" indent="0" algn="ctr">
              <a:buNone/>
            </a:pPr>
            <a:endParaRPr lang="en-US" sz="3600" dirty="0"/>
          </a:p>
          <a:p>
            <a:pPr marL="0" indent="0" algn="ctr">
              <a:buNone/>
            </a:pPr>
            <a:r>
              <a:rPr lang="en-US" sz="3600" dirty="0"/>
              <a:t>We look forward to working with your student this school year and we wish them continued success as they navigate their high school journey.</a:t>
            </a:r>
          </a:p>
        </p:txBody>
      </p:sp>
    </p:spTree>
    <p:extLst>
      <p:ext uri="{BB962C8B-B14F-4D97-AF65-F5344CB8AC3E}">
        <p14:creationId xmlns:p14="http://schemas.microsoft.com/office/powerpoint/2010/main" val="1396878982"/>
      </p:ext>
    </p:extLst>
  </p:cSld>
  <p:clrMapOvr>
    <a:masterClrMapping/>
  </p:clrMapOvr>
  <mc:AlternateContent xmlns:mc="http://schemas.openxmlformats.org/markup-compatibility/2006" xmlns:p14="http://schemas.microsoft.com/office/powerpoint/2010/main">
    <mc:Choice Requires="p14">
      <p:transition spd="slow" p14:dur="2000" advTm="20417"/>
    </mc:Choice>
    <mc:Fallback xmlns="">
      <p:transition spd="slow" advTm="20417"/>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TM03457510[[fn=Savon]]</Template>
  <TotalTime>7597</TotalTime>
  <Words>908</Words>
  <Application>Microsoft Office PowerPoint</Application>
  <PresentationFormat>Widescreen</PresentationFormat>
  <Paragraphs>102</Paragraphs>
  <Slides>10</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Calibri</vt:lpstr>
      <vt:lpstr>Century Gothic</vt:lpstr>
      <vt:lpstr>Garamond</vt:lpstr>
      <vt:lpstr>Savon</vt:lpstr>
      <vt:lpstr> GRADUATION REQUIREMENTS  </vt:lpstr>
      <vt:lpstr>Graduation requirements for a  Standard 24 Credit Diploma</vt:lpstr>
      <vt:lpstr>Assessments Students must pass two state assessments to graduate – The Grade 10 FAST ELA and the B.E.S.T. Algebra 1 EOC.  Students may earn a concordant score for each test in lieu of passing the FAST and/or the B.E.S.T.</vt:lpstr>
      <vt:lpstr>Credits</vt:lpstr>
      <vt:lpstr>  Grade Point Average - GPA</vt:lpstr>
      <vt:lpstr>Grade Recovery</vt:lpstr>
      <vt:lpstr>Promotion Requirements</vt:lpstr>
      <vt:lpstr>What you need to know about GPA:</vt:lpstr>
      <vt:lpstr>Calculating Unweighted GPA</vt:lpstr>
      <vt:lpstr>                 Thank You!</vt:lpstr>
    </vt:vector>
  </TitlesOfParts>
  <Company>Duval County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GRADUATION</dc:title>
  <dc:creator>Patterson, Suzanne M.</dc:creator>
  <cp:lastModifiedBy>Kaitlyn Jordan</cp:lastModifiedBy>
  <cp:revision>83</cp:revision>
  <cp:lastPrinted>2020-09-08T17:22:47Z</cp:lastPrinted>
  <dcterms:created xsi:type="dcterms:W3CDTF">2015-09-21T23:30:55Z</dcterms:created>
  <dcterms:modified xsi:type="dcterms:W3CDTF">2026-09-29T14:46:20Z</dcterms:modified>
</cp:coreProperties>
</file>