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sldIdLst>
    <p:sldId id="266" r:id="rId2"/>
    <p:sldId id="281" r:id="rId3"/>
    <p:sldId id="267" r:id="rId4"/>
    <p:sldId id="268" r:id="rId5"/>
    <p:sldId id="269" r:id="rId6"/>
    <p:sldId id="270" r:id="rId7"/>
    <p:sldId id="272" r:id="rId8"/>
    <p:sldId id="271" r:id="rId9"/>
    <p:sldId id="279" r:id="rId10"/>
    <p:sldId id="274" r:id="rId11"/>
    <p:sldId id="273" r:id="rId12"/>
    <p:sldId id="284" r:id="rId13"/>
    <p:sldId id="276" r:id="rId14"/>
    <p:sldId id="282"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5" d="100"/>
          <a:sy n="95" d="100"/>
        </p:scale>
        <p:origin x="235"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itlyn Jordan" userId="4c260c51-4049-426e-871d-5442b3dccc48" providerId="ADAL" clId="{F8D19C88-24D4-4C01-971C-A15572CDD391}"/>
    <pc:docChg chg="custSel modSld">
      <pc:chgData name="Kaitlyn Jordan" userId="4c260c51-4049-426e-871d-5442b3dccc48" providerId="ADAL" clId="{F8D19C88-24D4-4C01-971C-A15572CDD391}" dt="2026-09-24T02:58:48.272" v="173" actId="403"/>
      <pc:docMkLst>
        <pc:docMk/>
      </pc:docMkLst>
      <pc:sldChg chg="addSp modSp mod">
        <pc:chgData name="Kaitlyn Jordan" userId="4c260c51-4049-426e-871d-5442b3dccc48" providerId="ADAL" clId="{F8D19C88-24D4-4C01-971C-A15572CDD391}" dt="2026-09-24T02:58:48.272" v="173" actId="403"/>
        <pc:sldMkLst>
          <pc:docMk/>
          <pc:sldMk cId="1711527817" sldId="266"/>
        </pc:sldMkLst>
        <pc:spChg chg="mod">
          <ac:chgData name="Kaitlyn Jordan" userId="4c260c51-4049-426e-871d-5442b3dccc48" providerId="ADAL" clId="{F8D19C88-24D4-4C01-971C-A15572CDD391}" dt="2026-09-24T02:58:48.272" v="173" actId="403"/>
          <ac:spMkLst>
            <pc:docMk/>
            <pc:sldMk cId="1711527817" sldId="266"/>
            <ac:spMk id="3" creationId="{CB0049F2-D01F-9D16-3106-8C238E224BDE}"/>
          </ac:spMkLst>
        </pc:spChg>
        <pc:picChg chg="add mod">
          <ac:chgData name="Kaitlyn Jordan" userId="4c260c51-4049-426e-871d-5442b3dccc48" providerId="ADAL" clId="{F8D19C88-24D4-4C01-971C-A15572CDD391}" dt="2026-09-24T02:58:25.955" v="169" actId="1076"/>
          <ac:picMkLst>
            <pc:docMk/>
            <pc:sldMk cId="1711527817" sldId="266"/>
            <ac:picMk id="5" creationId="{1E149D23-24BA-3DA8-3017-3C103309C4DA}"/>
          </ac:picMkLst>
        </pc:picChg>
        <pc:picChg chg="mod">
          <ac:chgData name="Kaitlyn Jordan" userId="4c260c51-4049-426e-871d-5442b3dccc48" providerId="ADAL" clId="{F8D19C88-24D4-4C01-971C-A15572CDD391}" dt="2026-09-24T02:58:15.226" v="167" actId="1076"/>
          <ac:picMkLst>
            <pc:docMk/>
            <pc:sldMk cId="1711527817" sldId="266"/>
            <ac:picMk id="6" creationId="{1B8F2D89-FE57-7A6B-0746-49CFBF29E00F}"/>
          </ac:picMkLst>
        </pc:picChg>
      </pc:sldChg>
      <pc:sldChg chg="modSp mod">
        <pc:chgData name="Kaitlyn Jordan" userId="4c260c51-4049-426e-871d-5442b3dccc48" providerId="ADAL" clId="{F8D19C88-24D4-4C01-971C-A15572CDD391}" dt="2026-09-24T02:49:47.582" v="92" actId="20577"/>
        <pc:sldMkLst>
          <pc:docMk/>
          <pc:sldMk cId="3954012604" sldId="269"/>
        </pc:sldMkLst>
        <pc:spChg chg="mod">
          <ac:chgData name="Kaitlyn Jordan" userId="4c260c51-4049-426e-871d-5442b3dccc48" providerId="ADAL" clId="{F8D19C88-24D4-4C01-971C-A15572CDD391}" dt="2026-09-24T02:49:47.582" v="92" actId="20577"/>
          <ac:spMkLst>
            <pc:docMk/>
            <pc:sldMk cId="3954012604" sldId="269"/>
            <ac:spMk id="3" creationId="{9B6AB208-D8B0-72AB-D1FD-614863ECBFAF}"/>
          </ac:spMkLst>
        </pc:spChg>
      </pc:sldChg>
      <pc:sldChg chg="addSp delSp modSp mod">
        <pc:chgData name="Kaitlyn Jordan" userId="4c260c51-4049-426e-871d-5442b3dccc48" providerId="ADAL" clId="{F8D19C88-24D4-4C01-971C-A15572CDD391}" dt="2026-09-24T02:51:42.690" v="119" actId="14100"/>
        <pc:sldMkLst>
          <pc:docMk/>
          <pc:sldMk cId="3101134571" sldId="270"/>
        </pc:sldMkLst>
        <pc:spChg chg="mod">
          <ac:chgData name="Kaitlyn Jordan" userId="4c260c51-4049-426e-871d-5442b3dccc48" providerId="ADAL" clId="{F8D19C88-24D4-4C01-971C-A15572CDD391}" dt="2026-09-24T02:50:42.165" v="115" actId="20577"/>
          <ac:spMkLst>
            <pc:docMk/>
            <pc:sldMk cId="3101134571" sldId="270"/>
            <ac:spMk id="3" creationId="{BD44C8E1-2726-E8EA-79E9-CF139023716A}"/>
          </ac:spMkLst>
        </pc:spChg>
        <pc:picChg chg="del">
          <ac:chgData name="Kaitlyn Jordan" userId="4c260c51-4049-426e-871d-5442b3dccc48" providerId="ADAL" clId="{F8D19C88-24D4-4C01-971C-A15572CDD391}" dt="2026-09-24T02:51:28.071" v="116" actId="478"/>
          <ac:picMkLst>
            <pc:docMk/>
            <pc:sldMk cId="3101134571" sldId="270"/>
            <ac:picMk id="5" creationId="{E90EEE46-A747-2D84-DFE9-893777521401}"/>
          </ac:picMkLst>
        </pc:picChg>
        <pc:picChg chg="add mod">
          <ac:chgData name="Kaitlyn Jordan" userId="4c260c51-4049-426e-871d-5442b3dccc48" providerId="ADAL" clId="{F8D19C88-24D4-4C01-971C-A15572CDD391}" dt="2026-09-24T02:51:42.690" v="119" actId="14100"/>
          <ac:picMkLst>
            <pc:docMk/>
            <pc:sldMk cId="3101134571" sldId="270"/>
            <ac:picMk id="6" creationId="{1556F874-D43B-A79C-404E-46F6F6B33A4E}"/>
          </ac:picMkLst>
        </pc:picChg>
      </pc:sldChg>
      <pc:sldChg chg="modSp mod">
        <pc:chgData name="Kaitlyn Jordan" userId="4c260c51-4049-426e-871d-5442b3dccc48" providerId="ADAL" clId="{F8D19C88-24D4-4C01-971C-A15572CDD391}" dt="2026-09-24T02:56:51.075" v="163" actId="115"/>
        <pc:sldMkLst>
          <pc:docMk/>
          <pc:sldMk cId="3435555439" sldId="273"/>
        </pc:sldMkLst>
        <pc:spChg chg="mod">
          <ac:chgData name="Kaitlyn Jordan" userId="4c260c51-4049-426e-871d-5442b3dccc48" providerId="ADAL" clId="{F8D19C88-24D4-4C01-971C-A15572CDD391}" dt="2026-09-24T02:56:51.075" v="163" actId="115"/>
          <ac:spMkLst>
            <pc:docMk/>
            <pc:sldMk cId="3435555439" sldId="273"/>
            <ac:spMk id="3" creationId="{C6E46EA3-5CF1-F46A-7727-FF44D9A454B2}"/>
          </ac:spMkLst>
        </pc:spChg>
      </pc:sldChg>
      <pc:sldChg chg="modSp mod">
        <pc:chgData name="Kaitlyn Jordan" userId="4c260c51-4049-426e-871d-5442b3dccc48" providerId="ADAL" clId="{F8D19C88-24D4-4C01-971C-A15572CDD391}" dt="2026-09-24T02:54:42.770" v="139" actId="113"/>
        <pc:sldMkLst>
          <pc:docMk/>
          <pc:sldMk cId="425910057" sldId="274"/>
        </pc:sldMkLst>
        <pc:spChg chg="mod">
          <ac:chgData name="Kaitlyn Jordan" userId="4c260c51-4049-426e-871d-5442b3dccc48" providerId="ADAL" clId="{F8D19C88-24D4-4C01-971C-A15572CDD391}" dt="2026-09-24T02:54:42.770" v="139" actId="113"/>
          <ac:spMkLst>
            <pc:docMk/>
            <pc:sldMk cId="425910057" sldId="274"/>
            <ac:spMk id="3" creationId="{AA1784BA-95EF-8797-F057-1073707CF4AB}"/>
          </ac:spMkLst>
        </pc:spChg>
      </pc:sldChg>
      <pc:sldChg chg="modSp mod">
        <pc:chgData name="Kaitlyn Jordan" userId="4c260c51-4049-426e-871d-5442b3dccc48" providerId="ADAL" clId="{F8D19C88-24D4-4C01-971C-A15572CDD391}" dt="2026-09-24T02:52:54.531" v="123" actId="20577"/>
        <pc:sldMkLst>
          <pc:docMk/>
          <pc:sldMk cId="985078099" sldId="279"/>
        </pc:sldMkLst>
        <pc:graphicFrameChg chg="modGraphic">
          <ac:chgData name="Kaitlyn Jordan" userId="4c260c51-4049-426e-871d-5442b3dccc48" providerId="ADAL" clId="{F8D19C88-24D4-4C01-971C-A15572CDD391}" dt="2026-09-24T02:52:54.531" v="123" actId="20577"/>
          <ac:graphicFrameMkLst>
            <pc:docMk/>
            <pc:sldMk cId="985078099" sldId="279"/>
            <ac:graphicFrameMk id="5" creationId="{844593A4-E8C1-1CD4-6C24-A163A2A981A7}"/>
          </ac:graphicFrameMkLst>
        </pc:graphicFrame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 Id="rId4" Type="http://schemas.openxmlformats.org/officeDocument/2006/relationships/image" Target="../media/image6.svg"/></Relationships>
</file>

<file path=ppt/diagrams/_rels/data3.xml.rels><?xml version="1.0" encoding="UTF-8" standalone="yes"?>
<Relationships xmlns="http://schemas.openxmlformats.org/package/2006/relationships"><Relationship Id="rId3" Type="http://schemas.openxmlformats.org/officeDocument/2006/relationships/hyperlink" Target="mailto:advising@sjrstate.edu" TargetMode="External"/><Relationship Id="rId7" Type="http://schemas.openxmlformats.org/officeDocument/2006/relationships/image" Target="../media/image13.svg"/><Relationship Id="rId2" Type="http://schemas.openxmlformats.org/officeDocument/2006/relationships/hyperlink" Target="https://learningresources.sjrstate.edu/Tutoring" TargetMode="External"/><Relationship Id="rId1" Type="http://schemas.openxmlformats.org/officeDocument/2006/relationships/hyperlink" Target="https://learningresources.sjrstate.edu/" TargetMode="External"/><Relationship Id="rId6" Type="http://schemas.openxmlformats.org/officeDocument/2006/relationships/image" Target="../media/image12.svg"/><Relationship Id="rId5" Type="http://schemas.openxmlformats.org/officeDocument/2006/relationships/image" Target="../media/image11.svg"/><Relationship Id="rId4" Type="http://schemas.openxmlformats.org/officeDocument/2006/relationships/image" Target="../media/image1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 Id="rId4" Type="http://schemas.openxmlformats.org/officeDocument/2006/relationships/image" Target="../media/image6.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3.svg"/><Relationship Id="rId2" Type="http://schemas.openxmlformats.org/officeDocument/2006/relationships/hyperlink" Target="https://learningresources.sjrstate.edu/" TargetMode="External"/><Relationship Id="rId1" Type="http://schemas.openxmlformats.org/officeDocument/2006/relationships/image" Target="../media/image10.svg"/><Relationship Id="rId6" Type="http://schemas.openxmlformats.org/officeDocument/2006/relationships/hyperlink" Target="mailto:advising@sjrstate.edu" TargetMode="External"/><Relationship Id="rId5" Type="http://schemas.openxmlformats.org/officeDocument/2006/relationships/image" Target="../media/image12.svg"/><Relationship Id="rId4" Type="http://schemas.openxmlformats.org/officeDocument/2006/relationships/hyperlink" Target="https://learningresources.sjrstate.edu/Tutoring"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16527B-F974-432E-A74A-ED064A5B1BB2}"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4DEB37D6-6E5E-4967-9C22-4A62A2EA4873}">
      <dgm:prSet/>
      <dgm:spPr/>
      <dgm:t>
        <a:bodyPr/>
        <a:lstStyle/>
        <a:p>
          <a:pPr>
            <a:lnSpc>
              <a:spcPct val="100000"/>
            </a:lnSpc>
          </a:pPr>
          <a:r>
            <a:rPr lang="en-US"/>
            <a:t>Dual Enrollment gives high school students the opportunity to earn both high school and college credits simultaneously.</a:t>
          </a:r>
        </a:p>
      </dgm:t>
    </dgm:pt>
    <dgm:pt modelId="{E1DD2F61-E036-4DBC-AB0B-3436DA87835C}" type="parTrans" cxnId="{2430A469-0598-4569-ABB2-A222575E6C78}">
      <dgm:prSet/>
      <dgm:spPr/>
      <dgm:t>
        <a:bodyPr/>
        <a:lstStyle/>
        <a:p>
          <a:endParaRPr lang="en-US"/>
        </a:p>
      </dgm:t>
    </dgm:pt>
    <dgm:pt modelId="{823CD5B9-AA1E-4201-A33A-5EED34B51F55}" type="sibTrans" cxnId="{2430A469-0598-4569-ABB2-A222575E6C78}">
      <dgm:prSet/>
      <dgm:spPr/>
      <dgm:t>
        <a:bodyPr/>
        <a:lstStyle/>
        <a:p>
          <a:endParaRPr lang="en-US"/>
        </a:p>
      </dgm:t>
    </dgm:pt>
    <dgm:pt modelId="{B18E9EB1-FB61-461D-B28D-44811F7256AB}">
      <dgm:prSet/>
      <dgm:spPr/>
      <dgm:t>
        <a:bodyPr/>
        <a:lstStyle/>
        <a:p>
          <a:pPr>
            <a:lnSpc>
              <a:spcPct val="100000"/>
            </a:lnSpc>
          </a:pPr>
          <a:r>
            <a:rPr lang="en-US" dirty="0"/>
            <a:t>Students can expedite their path to a college degree by starting in high school.</a:t>
          </a:r>
        </a:p>
      </dgm:t>
    </dgm:pt>
    <dgm:pt modelId="{570F6138-C086-457C-B614-7C9179C09037}" type="parTrans" cxnId="{8D4F90EE-77A6-4E75-B4CF-FF3456D516B9}">
      <dgm:prSet/>
      <dgm:spPr/>
      <dgm:t>
        <a:bodyPr/>
        <a:lstStyle/>
        <a:p>
          <a:endParaRPr lang="en-US"/>
        </a:p>
      </dgm:t>
    </dgm:pt>
    <dgm:pt modelId="{AD13120A-1C47-4BD0-91E9-2D69D573E86C}" type="sibTrans" cxnId="{8D4F90EE-77A6-4E75-B4CF-FF3456D516B9}">
      <dgm:prSet/>
      <dgm:spPr/>
      <dgm:t>
        <a:bodyPr/>
        <a:lstStyle/>
        <a:p>
          <a:endParaRPr lang="en-US"/>
        </a:p>
      </dgm:t>
    </dgm:pt>
    <dgm:pt modelId="{5029DEEE-8A12-4B90-9164-6EA591217902}">
      <dgm:prSet/>
      <dgm:spPr/>
      <dgm:t>
        <a:bodyPr/>
        <a:lstStyle/>
        <a:p>
          <a:pPr>
            <a:lnSpc>
              <a:spcPct val="100000"/>
            </a:lnSpc>
          </a:pPr>
          <a:r>
            <a:rPr lang="en-US" dirty="0"/>
            <a:t>Students can earn transferrable college credit.</a:t>
          </a:r>
        </a:p>
      </dgm:t>
    </dgm:pt>
    <dgm:pt modelId="{DC3D502F-B412-4F6F-A53C-EAACD18C3ED5}" type="parTrans" cxnId="{F87DED2E-13EE-40BF-98BD-480F3AB6C03D}">
      <dgm:prSet/>
      <dgm:spPr/>
      <dgm:t>
        <a:bodyPr/>
        <a:lstStyle/>
        <a:p>
          <a:endParaRPr lang="en-US"/>
        </a:p>
      </dgm:t>
    </dgm:pt>
    <dgm:pt modelId="{F02A9205-3A83-4EAB-9016-19365E7B5BF7}" type="sibTrans" cxnId="{F87DED2E-13EE-40BF-98BD-480F3AB6C03D}">
      <dgm:prSet/>
      <dgm:spPr/>
      <dgm:t>
        <a:bodyPr/>
        <a:lstStyle/>
        <a:p>
          <a:endParaRPr lang="en-US"/>
        </a:p>
      </dgm:t>
    </dgm:pt>
    <dgm:pt modelId="{3A3C2082-1039-49C4-AB1F-218EF569E2E3}">
      <dgm:prSet/>
      <dgm:spPr/>
      <dgm:t>
        <a:bodyPr/>
        <a:lstStyle/>
        <a:p>
          <a:pPr>
            <a:lnSpc>
              <a:spcPct val="100000"/>
            </a:lnSpc>
          </a:pPr>
          <a:r>
            <a:rPr lang="en-US" dirty="0"/>
            <a:t>Students can save money on college courses.</a:t>
          </a:r>
        </a:p>
      </dgm:t>
    </dgm:pt>
    <dgm:pt modelId="{C3D74EC7-8CD3-48CE-8294-D9FF748CA9CD}" type="parTrans" cxnId="{E005BB5D-3198-435C-8EA4-1939E107DF1B}">
      <dgm:prSet/>
      <dgm:spPr/>
      <dgm:t>
        <a:bodyPr/>
        <a:lstStyle/>
        <a:p>
          <a:endParaRPr lang="en-US"/>
        </a:p>
      </dgm:t>
    </dgm:pt>
    <dgm:pt modelId="{70F4ABA2-D159-445D-A73B-44CA94DC51EC}" type="sibTrans" cxnId="{E005BB5D-3198-435C-8EA4-1939E107DF1B}">
      <dgm:prSet/>
      <dgm:spPr/>
      <dgm:t>
        <a:bodyPr/>
        <a:lstStyle/>
        <a:p>
          <a:endParaRPr lang="en-US"/>
        </a:p>
      </dgm:t>
    </dgm:pt>
    <dgm:pt modelId="{00CFFA70-B4DD-4E97-B5B5-FA274A008DFC}" type="pres">
      <dgm:prSet presAssocID="{9816527B-F974-432E-A74A-ED064A5B1BB2}" presName="root" presStyleCnt="0">
        <dgm:presLayoutVars>
          <dgm:dir/>
          <dgm:resizeHandles val="exact"/>
        </dgm:presLayoutVars>
      </dgm:prSet>
      <dgm:spPr/>
    </dgm:pt>
    <dgm:pt modelId="{A48F42AC-0008-4683-9A4B-8D92618A2B4B}" type="pres">
      <dgm:prSet presAssocID="{4DEB37D6-6E5E-4967-9C22-4A62A2EA4873}" presName="compNode" presStyleCnt="0"/>
      <dgm:spPr/>
    </dgm:pt>
    <dgm:pt modelId="{C3E1F457-5D9D-4B91-B19B-E9FE30BC2072}" type="pres">
      <dgm:prSet presAssocID="{4DEB37D6-6E5E-4967-9C22-4A62A2EA4873}" presName="bgRect" presStyleLbl="bgShp" presStyleIdx="0" presStyleCnt="4"/>
      <dgm:spPr/>
    </dgm:pt>
    <dgm:pt modelId="{A816D5C5-A87F-4506-93BA-BC5F9866303C}" type="pres">
      <dgm:prSet presAssocID="{4DEB37D6-6E5E-4967-9C22-4A62A2EA4873}"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Schoolhouse"/>
        </a:ext>
      </dgm:extLst>
    </dgm:pt>
    <dgm:pt modelId="{38546716-EEC7-45B5-989C-5749F1C12C54}" type="pres">
      <dgm:prSet presAssocID="{4DEB37D6-6E5E-4967-9C22-4A62A2EA4873}" presName="spaceRect" presStyleCnt="0"/>
      <dgm:spPr/>
    </dgm:pt>
    <dgm:pt modelId="{ED205132-4FEC-4A4E-91BA-93011508F320}" type="pres">
      <dgm:prSet presAssocID="{4DEB37D6-6E5E-4967-9C22-4A62A2EA4873}" presName="parTx" presStyleLbl="revTx" presStyleIdx="0" presStyleCnt="4">
        <dgm:presLayoutVars>
          <dgm:chMax val="0"/>
          <dgm:chPref val="0"/>
        </dgm:presLayoutVars>
      </dgm:prSet>
      <dgm:spPr/>
    </dgm:pt>
    <dgm:pt modelId="{AFF10D19-54F3-4C3B-AD0E-406019202EFB}" type="pres">
      <dgm:prSet presAssocID="{823CD5B9-AA1E-4201-A33A-5EED34B51F55}" presName="sibTrans" presStyleCnt="0"/>
      <dgm:spPr/>
    </dgm:pt>
    <dgm:pt modelId="{4A436093-4AC8-47B0-B482-2C17CC943CC6}" type="pres">
      <dgm:prSet presAssocID="{B18E9EB1-FB61-461D-B28D-44811F7256AB}" presName="compNode" presStyleCnt="0"/>
      <dgm:spPr/>
    </dgm:pt>
    <dgm:pt modelId="{3CEE185A-0956-402A-9609-0B43449CED2C}" type="pres">
      <dgm:prSet presAssocID="{B18E9EB1-FB61-461D-B28D-44811F7256AB}" presName="bgRect" presStyleLbl="bgShp" presStyleIdx="1" presStyleCnt="4"/>
      <dgm:spPr/>
    </dgm:pt>
    <dgm:pt modelId="{93C194F3-27F8-4DC9-BB83-74538B68701B}" type="pres">
      <dgm:prSet presAssocID="{B18E9EB1-FB61-461D-B28D-44811F7256AB}"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iploma Roll"/>
        </a:ext>
      </dgm:extLst>
    </dgm:pt>
    <dgm:pt modelId="{25877AB4-FBE6-484F-83B8-02F8DE15F80E}" type="pres">
      <dgm:prSet presAssocID="{B18E9EB1-FB61-461D-B28D-44811F7256AB}" presName="spaceRect" presStyleCnt="0"/>
      <dgm:spPr/>
    </dgm:pt>
    <dgm:pt modelId="{E40932A2-AEFD-462F-A5F6-A1030B4CA0CC}" type="pres">
      <dgm:prSet presAssocID="{B18E9EB1-FB61-461D-B28D-44811F7256AB}" presName="parTx" presStyleLbl="revTx" presStyleIdx="1" presStyleCnt="4">
        <dgm:presLayoutVars>
          <dgm:chMax val="0"/>
          <dgm:chPref val="0"/>
        </dgm:presLayoutVars>
      </dgm:prSet>
      <dgm:spPr/>
    </dgm:pt>
    <dgm:pt modelId="{91B8C7E0-0465-40B8-A830-C0D005179A70}" type="pres">
      <dgm:prSet presAssocID="{AD13120A-1C47-4BD0-91E9-2D69D573E86C}" presName="sibTrans" presStyleCnt="0"/>
      <dgm:spPr/>
    </dgm:pt>
    <dgm:pt modelId="{56620FC4-189F-485F-BDB2-D059F754F2B3}" type="pres">
      <dgm:prSet presAssocID="{5029DEEE-8A12-4B90-9164-6EA591217902}" presName="compNode" presStyleCnt="0"/>
      <dgm:spPr/>
    </dgm:pt>
    <dgm:pt modelId="{49B19571-2FC0-42F2-9CA0-5666BF08412E}" type="pres">
      <dgm:prSet presAssocID="{5029DEEE-8A12-4B90-9164-6EA591217902}" presName="bgRect" presStyleLbl="bgShp" presStyleIdx="2" presStyleCnt="4"/>
      <dgm:spPr/>
    </dgm:pt>
    <dgm:pt modelId="{97095807-E668-4318-92F0-3CABC61C5EEA}" type="pres">
      <dgm:prSet presAssocID="{5029DEEE-8A12-4B90-9164-6EA591217902}"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Money"/>
        </a:ext>
      </dgm:extLst>
    </dgm:pt>
    <dgm:pt modelId="{5E55C317-23BB-4A11-89E4-30E2A639CD9B}" type="pres">
      <dgm:prSet presAssocID="{5029DEEE-8A12-4B90-9164-6EA591217902}" presName="spaceRect" presStyleCnt="0"/>
      <dgm:spPr/>
    </dgm:pt>
    <dgm:pt modelId="{C3911217-C11A-4DF3-BF87-C4DDFA3942EA}" type="pres">
      <dgm:prSet presAssocID="{5029DEEE-8A12-4B90-9164-6EA591217902}" presName="parTx" presStyleLbl="revTx" presStyleIdx="2" presStyleCnt="4">
        <dgm:presLayoutVars>
          <dgm:chMax val="0"/>
          <dgm:chPref val="0"/>
        </dgm:presLayoutVars>
      </dgm:prSet>
      <dgm:spPr/>
    </dgm:pt>
    <dgm:pt modelId="{369B4BD1-EFC2-442D-B08B-AE17B83B83A1}" type="pres">
      <dgm:prSet presAssocID="{F02A9205-3A83-4EAB-9016-19365E7B5BF7}" presName="sibTrans" presStyleCnt="0"/>
      <dgm:spPr/>
    </dgm:pt>
    <dgm:pt modelId="{501FCCAA-30E2-405F-B567-5D34CB86AA09}" type="pres">
      <dgm:prSet presAssocID="{3A3C2082-1039-49C4-AB1F-218EF569E2E3}" presName="compNode" presStyleCnt="0"/>
      <dgm:spPr/>
    </dgm:pt>
    <dgm:pt modelId="{0E8F901E-C212-4BF0-A220-B2F77D5B411C}" type="pres">
      <dgm:prSet presAssocID="{3A3C2082-1039-49C4-AB1F-218EF569E2E3}" presName="bgRect" presStyleLbl="bgShp" presStyleIdx="3" presStyleCnt="4"/>
      <dgm:spPr/>
    </dgm:pt>
    <dgm:pt modelId="{A21EF929-F761-408E-BCF1-7C58F8BA3439}" type="pres">
      <dgm:prSet presAssocID="{3A3C2082-1039-49C4-AB1F-218EF569E2E3}"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Piggy Bank"/>
        </a:ext>
      </dgm:extLst>
    </dgm:pt>
    <dgm:pt modelId="{9176964A-0176-4B4F-AF96-0E944CCAC119}" type="pres">
      <dgm:prSet presAssocID="{3A3C2082-1039-49C4-AB1F-218EF569E2E3}" presName="spaceRect" presStyleCnt="0"/>
      <dgm:spPr/>
    </dgm:pt>
    <dgm:pt modelId="{DE84D9F0-639C-4921-9F84-154EE1C3CCEB}" type="pres">
      <dgm:prSet presAssocID="{3A3C2082-1039-49C4-AB1F-218EF569E2E3}" presName="parTx" presStyleLbl="revTx" presStyleIdx="3" presStyleCnt="4">
        <dgm:presLayoutVars>
          <dgm:chMax val="0"/>
          <dgm:chPref val="0"/>
        </dgm:presLayoutVars>
      </dgm:prSet>
      <dgm:spPr/>
    </dgm:pt>
  </dgm:ptLst>
  <dgm:cxnLst>
    <dgm:cxn modelId="{6F22A61B-F1B7-4C7B-A47A-BBA5167C07F1}" type="presOf" srcId="{4DEB37D6-6E5E-4967-9C22-4A62A2EA4873}" destId="{ED205132-4FEC-4A4E-91BA-93011508F320}" srcOrd="0" destOrd="0" presId="urn:microsoft.com/office/officeart/2018/2/layout/IconVerticalSolidList"/>
    <dgm:cxn modelId="{F87DED2E-13EE-40BF-98BD-480F3AB6C03D}" srcId="{9816527B-F974-432E-A74A-ED064A5B1BB2}" destId="{5029DEEE-8A12-4B90-9164-6EA591217902}" srcOrd="2" destOrd="0" parTransId="{DC3D502F-B412-4F6F-A53C-EAACD18C3ED5}" sibTransId="{F02A9205-3A83-4EAB-9016-19365E7B5BF7}"/>
    <dgm:cxn modelId="{FE88F93F-7E87-472E-ACCB-C7C1A69E8FC1}" type="presOf" srcId="{5029DEEE-8A12-4B90-9164-6EA591217902}" destId="{C3911217-C11A-4DF3-BF87-C4DDFA3942EA}" srcOrd="0" destOrd="0" presId="urn:microsoft.com/office/officeart/2018/2/layout/IconVerticalSolidList"/>
    <dgm:cxn modelId="{E005BB5D-3198-435C-8EA4-1939E107DF1B}" srcId="{9816527B-F974-432E-A74A-ED064A5B1BB2}" destId="{3A3C2082-1039-49C4-AB1F-218EF569E2E3}" srcOrd="3" destOrd="0" parTransId="{C3D74EC7-8CD3-48CE-8294-D9FF748CA9CD}" sibTransId="{70F4ABA2-D159-445D-A73B-44CA94DC51EC}"/>
    <dgm:cxn modelId="{2430A469-0598-4569-ABB2-A222575E6C78}" srcId="{9816527B-F974-432E-A74A-ED064A5B1BB2}" destId="{4DEB37D6-6E5E-4967-9C22-4A62A2EA4873}" srcOrd="0" destOrd="0" parTransId="{E1DD2F61-E036-4DBC-AB0B-3436DA87835C}" sibTransId="{823CD5B9-AA1E-4201-A33A-5EED34B51F55}"/>
    <dgm:cxn modelId="{1974EEC4-E217-45CA-9CCD-EC24B1CF0A0E}" type="presOf" srcId="{3A3C2082-1039-49C4-AB1F-218EF569E2E3}" destId="{DE84D9F0-639C-4921-9F84-154EE1C3CCEB}" srcOrd="0" destOrd="0" presId="urn:microsoft.com/office/officeart/2018/2/layout/IconVerticalSolidList"/>
    <dgm:cxn modelId="{A716D5C7-EC34-4042-BC66-DD1DB99AA2A7}" type="presOf" srcId="{B18E9EB1-FB61-461D-B28D-44811F7256AB}" destId="{E40932A2-AEFD-462F-A5F6-A1030B4CA0CC}" srcOrd="0" destOrd="0" presId="urn:microsoft.com/office/officeart/2018/2/layout/IconVerticalSolidList"/>
    <dgm:cxn modelId="{EB8A33E8-5E4C-4107-8BFE-5897C7F000B7}" type="presOf" srcId="{9816527B-F974-432E-A74A-ED064A5B1BB2}" destId="{00CFFA70-B4DD-4E97-B5B5-FA274A008DFC}" srcOrd="0" destOrd="0" presId="urn:microsoft.com/office/officeart/2018/2/layout/IconVerticalSolidList"/>
    <dgm:cxn modelId="{8D4F90EE-77A6-4E75-B4CF-FF3456D516B9}" srcId="{9816527B-F974-432E-A74A-ED064A5B1BB2}" destId="{B18E9EB1-FB61-461D-B28D-44811F7256AB}" srcOrd="1" destOrd="0" parTransId="{570F6138-C086-457C-B614-7C9179C09037}" sibTransId="{AD13120A-1C47-4BD0-91E9-2D69D573E86C}"/>
    <dgm:cxn modelId="{1B42E1BA-6C96-421E-B173-E851EC2CBDB7}" type="presParOf" srcId="{00CFFA70-B4DD-4E97-B5B5-FA274A008DFC}" destId="{A48F42AC-0008-4683-9A4B-8D92618A2B4B}" srcOrd="0" destOrd="0" presId="urn:microsoft.com/office/officeart/2018/2/layout/IconVerticalSolidList"/>
    <dgm:cxn modelId="{86383868-95D4-4B9B-87E4-FE7D2081BDFE}" type="presParOf" srcId="{A48F42AC-0008-4683-9A4B-8D92618A2B4B}" destId="{C3E1F457-5D9D-4B91-B19B-E9FE30BC2072}" srcOrd="0" destOrd="0" presId="urn:microsoft.com/office/officeart/2018/2/layout/IconVerticalSolidList"/>
    <dgm:cxn modelId="{32EC8B50-A96E-47EE-A446-0EA014EC5162}" type="presParOf" srcId="{A48F42AC-0008-4683-9A4B-8D92618A2B4B}" destId="{A816D5C5-A87F-4506-93BA-BC5F9866303C}" srcOrd="1" destOrd="0" presId="urn:microsoft.com/office/officeart/2018/2/layout/IconVerticalSolidList"/>
    <dgm:cxn modelId="{0BB7FF49-467D-467F-A267-6DC7FB6AA91F}" type="presParOf" srcId="{A48F42AC-0008-4683-9A4B-8D92618A2B4B}" destId="{38546716-EEC7-45B5-989C-5749F1C12C54}" srcOrd="2" destOrd="0" presId="urn:microsoft.com/office/officeart/2018/2/layout/IconVerticalSolidList"/>
    <dgm:cxn modelId="{60F24A40-B23B-44B4-973D-DF410EFADB9F}" type="presParOf" srcId="{A48F42AC-0008-4683-9A4B-8D92618A2B4B}" destId="{ED205132-4FEC-4A4E-91BA-93011508F320}" srcOrd="3" destOrd="0" presId="urn:microsoft.com/office/officeart/2018/2/layout/IconVerticalSolidList"/>
    <dgm:cxn modelId="{E4CA9626-6DCC-4AF4-B37A-A1C934509FB8}" type="presParOf" srcId="{00CFFA70-B4DD-4E97-B5B5-FA274A008DFC}" destId="{AFF10D19-54F3-4C3B-AD0E-406019202EFB}" srcOrd="1" destOrd="0" presId="urn:microsoft.com/office/officeart/2018/2/layout/IconVerticalSolidList"/>
    <dgm:cxn modelId="{5C8DE470-558A-426F-8614-11509493BCB0}" type="presParOf" srcId="{00CFFA70-B4DD-4E97-B5B5-FA274A008DFC}" destId="{4A436093-4AC8-47B0-B482-2C17CC943CC6}" srcOrd="2" destOrd="0" presId="urn:microsoft.com/office/officeart/2018/2/layout/IconVerticalSolidList"/>
    <dgm:cxn modelId="{E9F008F4-8FB7-4B57-84C1-7982CCC2250D}" type="presParOf" srcId="{4A436093-4AC8-47B0-B482-2C17CC943CC6}" destId="{3CEE185A-0956-402A-9609-0B43449CED2C}" srcOrd="0" destOrd="0" presId="urn:microsoft.com/office/officeart/2018/2/layout/IconVerticalSolidList"/>
    <dgm:cxn modelId="{B8B92D6B-E1EF-4AF4-9D61-529D54BFFCA8}" type="presParOf" srcId="{4A436093-4AC8-47B0-B482-2C17CC943CC6}" destId="{93C194F3-27F8-4DC9-BB83-74538B68701B}" srcOrd="1" destOrd="0" presId="urn:microsoft.com/office/officeart/2018/2/layout/IconVerticalSolidList"/>
    <dgm:cxn modelId="{CEF90993-56D0-4AFE-B16C-779D6D14B442}" type="presParOf" srcId="{4A436093-4AC8-47B0-B482-2C17CC943CC6}" destId="{25877AB4-FBE6-484F-83B8-02F8DE15F80E}" srcOrd="2" destOrd="0" presId="urn:microsoft.com/office/officeart/2018/2/layout/IconVerticalSolidList"/>
    <dgm:cxn modelId="{CE9DEBEE-417F-40B5-B253-F7AB10355B05}" type="presParOf" srcId="{4A436093-4AC8-47B0-B482-2C17CC943CC6}" destId="{E40932A2-AEFD-462F-A5F6-A1030B4CA0CC}" srcOrd="3" destOrd="0" presId="urn:microsoft.com/office/officeart/2018/2/layout/IconVerticalSolidList"/>
    <dgm:cxn modelId="{42C21CF2-2522-4FDF-BD2B-9F7D7AAFC7C2}" type="presParOf" srcId="{00CFFA70-B4DD-4E97-B5B5-FA274A008DFC}" destId="{91B8C7E0-0465-40B8-A830-C0D005179A70}" srcOrd="3" destOrd="0" presId="urn:microsoft.com/office/officeart/2018/2/layout/IconVerticalSolidList"/>
    <dgm:cxn modelId="{7F950F44-661D-47F1-8754-2E9B86020E9F}" type="presParOf" srcId="{00CFFA70-B4DD-4E97-B5B5-FA274A008DFC}" destId="{56620FC4-189F-485F-BDB2-D059F754F2B3}" srcOrd="4" destOrd="0" presId="urn:microsoft.com/office/officeart/2018/2/layout/IconVerticalSolidList"/>
    <dgm:cxn modelId="{00447313-E6E6-48E7-B2B4-83601BAA46BF}" type="presParOf" srcId="{56620FC4-189F-485F-BDB2-D059F754F2B3}" destId="{49B19571-2FC0-42F2-9CA0-5666BF08412E}" srcOrd="0" destOrd="0" presId="urn:microsoft.com/office/officeart/2018/2/layout/IconVerticalSolidList"/>
    <dgm:cxn modelId="{DABE358E-D508-4545-88C3-ABA092472EC0}" type="presParOf" srcId="{56620FC4-189F-485F-BDB2-D059F754F2B3}" destId="{97095807-E668-4318-92F0-3CABC61C5EEA}" srcOrd="1" destOrd="0" presId="urn:microsoft.com/office/officeart/2018/2/layout/IconVerticalSolidList"/>
    <dgm:cxn modelId="{8A313D29-E30A-4391-9443-DE1892382385}" type="presParOf" srcId="{56620FC4-189F-485F-BDB2-D059F754F2B3}" destId="{5E55C317-23BB-4A11-89E4-30E2A639CD9B}" srcOrd="2" destOrd="0" presId="urn:microsoft.com/office/officeart/2018/2/layout/IconVerticalSolidList"/>
    <dgm:cxn modelId="{F8ACC7AF-E737-4E0B-BBE2-C59DCD5D9738}" type="presParOf" srcId="{56620FC4-189F-485F-BDB2-D059F754F2B3}" destId="{C3911217-C11A-4DF3-BF87-C4DDFA3942EA}" srcOrd="3" destOrd="0" presId="urn:microsoft.com/office/officeart/2018/2/layout/IconVerticalSolidList"/>
    <dgm:cxn modelId="{07205A2F-3C86-436F-8BAD-AFD7E7646E27}" type="presParOf" srcId="{00CFFA70-B4DD-4E97-B5B5-FA274A008DFC}" destId="{369B4BD1-EFC2-442D-B08B-AE17B83B83A1}" srcOrd="5" destOrd="0" presId="urn:microsoft.com/office/officeart/2018/2/layout/IconVerticalSolidList"/>
    <dgm:cxn modelId="{6D40CF9F-500E-4CF6-8281-42DDC4AE5BBA}" type="presParOf" srcId="{00CFFA70-B4DD-4E97-B5B5-FA274A008DFC}" destId="{501FCCAA-30E2-405F-B567-5D34CB86AA09}" srcOrd="6" destOrd="0" presId="urn:microsoft.com/office/officeart/2018/2/layout/IconVerticalSolidList"/>
    <dgm:cxn modelId="{1C6E79FF-D4F4-439E-BE0E-546635ED58E0}" type="presParOf" srcId="{501FCCAA-30E2-405F-B567-5D34CB86AA09}" destId="{0E8F901E-C212-4BF0-A220-B2F77D5B411C}" srcOrd="0" destOrd="0" presId="urn:microsoft.com/office/officeart/2018/2/layout/IconVerticalSolidList"/>
    <dgm:cxn modelId="{53CC3FA8-5372-44A6-898D-E58E80B930AD}" type="presParOf" srcId="{501FCCAA-30E2-405F-B567-5D34CB86AA09}" destId="{A21EF929-F761-408E-BCF1-7C58F8BA3439}" srcOrd="1" destOrd="0" presId="urn:microsoft.com/office/officeart/2018/2/layout/IconVerticalSolidList"/>
    <dgm:cxn modelId="{54CDCB9C-4D0C-40E7-A0D5-D5A545FF9DF6}" type="presParOf" srcId="{501FCCAA-30E2-405F-B567-5D34CB86AA09}" destId="{9176964A-0176-4B4F-AF96-0E944CCAC119}" srcOrd="2" destOrd="0" presId="urn:microsoft.com/office/officeart/2018/2/layout/IconVerticalSolidList"/>
    <dgm:cxn modelId="{8028E9A8-FDA9-49E9-B006-5EC26F72864C}" type="presParOf" srcId="{501FCCAA-30E2-405F-B567-5D34CB86AA09}" destId="{DE84D9F0-639C-4921-9F84-154EE1C3CCE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CB02CAA-7213-4AF1-AD97-66E98680AD90}"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063F5721-0087-4285-9151-E62B5B6DAD82}">
      <dgm:prSet/>
      <dgm:spPr/>
      <dgm:t>
        <a:bodyPr/>
        <a:lstStyle/>
        <a:p>
          <a:pPr>
            <a:lnSpc>
              <a:spcPct val="100000"/>
            </a:lnSpc>
          </a:pPr>
          <a:r>
            <a:rPr lang="en-US" b="1" dirty="0"/>
            <a:t>It’s important for students to know that Dual Enrollment is the start of their college transcript.</a:t>
          </a:r>
        </a:p>
      </dgm:t>
    </dgm:pt>
    <dgm:pt modelId="{9ED5460A-2EA1-4292-AF75-47D69C5E829C}" type="parTrans" cxnId="{57DCCED3-8EB7-4485-92EC-72262932FDE5}">
      <dgm:prSet/>
      <dgm:spPr/>
      <dgm:t>
        <a:bodyPr/>
        <a:lstStyle/>
        <a:p>
          <a:endParaRPr lang="en-US"/>
        </a:p>
      </dgm:t>
    </dgm:pt>
    <dgm:pt modelId="{57390C38-FBE0-4632-B51C-4FECCA9809D6}" type="sibTrans" cxnId="{57DCCED3-8EB7-4485-92EC-72262932FDE5}">
      <dgm:prSet/>
      <dgm:spPr/>
      <dgm:t>
        <a:bodyPr/>
        <a:lstStyle/>
        <a:p>
          <a:endParaRPr lang="en-US"/>
        </a:p>
      </dgm:t>
    </dgm:pt>
    <dgm:pt modelId="{A2B6B9F4-9FE2-4BEF-A55D-3927DEE2638F}">
      <dgm:prSet/>
      <dgm:spPr/>
      <dgm:t>
        <a:bodyPr/>
        <a:lstStyle/>
        <a:p>
          <a:pPr>
            <a:lnSpc>
              <a:spcPct val="100000"/>
            </a:lnSpc>
          </a:pPr>
          <a:r>
            <a:rPr lang="en-US" b="1" dirty="0"/>
            <a:t>These grades affect college admissions, Bright Futures, and financial aid eligibility. </a:t>
          </a:r>
        </a:p>
      </dgm:t>
    </dgm:pt>
    <dgm:pt modelId="{677B6949-9272-46CF-89A4-2EB0AE9AE7E0}" type="parTrans" cxnId="{A36B0E69-6922-419D-B28B-FD45ED079288}">
      <dgm:prSet/>
      <dgm:spPr/>
      <dgm:t>
        <a:bodyPr/>
        <a:lstStyle/>
        <a:p>
          <a:endParaRPr lang="en-US"/>
        </a:p>
      </dgm:t>
    </dgm:pt>
    <dgm:pt modelId="{059AB70E-2CF8-4F3F-9902-3AAE1034C5CB}" type="sibTrans" cxnId="{A36B0E69-6922-419D-B28B-FD45ED079288}">
      <dgm:prSet/>
      <dgm:spPr/>
      <dgm:t>
        <a:bodyPr/>
        <a:lstStyle/>
        <a:p>
          <a:endParaRPr lang="en-US"/>
        </a:p>
      </dgm:t>
    </dgm:pt>
    <dgm:pt modelId="{C83EC16F-5CBE-4D62-9151-357B016FC108}">
      <dgm:prSet/>
      <dgm:spPr/>
      <dgm:t>
        <a:bodyPr/>
        <a:lstStyle/>
        <a:p>
          <a:pPr>
            <a:lnSpc>
              <a:spcPct val="100000"/>
            </a:lnSpc>
          </a:pPr>
          <a:r>
            <a:rPr lang="en-US" b="1" dirty="0"/>
            <a:t>Students that earn a ‘D’ or ‘F’ or Withdrawal from a course will be removed from the DE program. Students are only permitted to petition the DE office ONE time requesting to remain in the program.</a:t>
          </a:r>
        </a:p>
      </dgm:t>
    </dgm:pt>
    <dgm:pt modelId="{79E94FB4-1CE7-43D5-B097-EF24203E0A6E}" type="parTrans" cxnId="{E0943518-F286-4F89-988F-90AF19C087A9}">
      <dgm:prSet/>
      <dgm:spPr/>
      <dgm:t>
        <a:bodyPr/>
        <a:lstStyle/>
        <a:p>
          <a:endParaRPr lang="en-US"/>
        </a:p>
      </dgm:t>
    </dgm:pt>
    <dgm:pt modelId="{E560AD3A-A4B7-4C72-8861-1B0D57FEED5B}" type="sibTrans" cxnId="{E0943518-F286-4F89-988F-90AF19C087A9}">
      <dgm:prSet/>
      <dgm:spPr/>
      <dgm:t>
        <a:bodyPr/>
        <a:lstStyle/>
        <a:p>
          <a:endParaRPr lang="en-US"/>
        </a:p>
      </dgm:t>
    </dgm:pt>
    <dgm:pt modelId="{F0248AF3-05E8-44D0-BAB8-E03F60D98239}">
      <dgm:prSet/>
      <dgm:spPr/>
      <dgm:t>
        <a:bodyPr/>
        <a:lstStyle/>
        <a:p>
          <a:pPr>
            <a:lnSpc>
              <a:spcPct val="100000"/>
            </a:lnSpc>
          </a:pPr>
          <a:r>
            <a:rPr lang="en-US" b="1" dirty="0"/>
            <a:t>If a student’s high school GPA drops below 3.0, they will be removed from the DE program.</a:t>
          </a:r>
        </a:p>
      </dgm:t>
    </dgm:pt>
    <dgm:pt modelId="{17D0F66E-3D89-465D-B114-E6D3DCA11E88}" type="parTrans" cxnId="{91D2B154-0605-4513-855E-FE762A358FD0}">
      <dgm:prSet/>
      <dgm:spPr/>
      <dgm:t>
        <a:bodyPr/>
        <a:lstStyle/>
        <a:p>
          <a:endParaRPr lang="en-US"/>
        </a:p>
      </dgm:t>
    </dgm:pt>
    <dgm:pt modelId="{75AEE064-2049-49ED-B2E7-C0EA35EEE724}" type="sibTrans" cxnId="{91D2B154-0605-4513-855E-FE762A358FD0}">
      <dgm:prSet/>
      <dgm:spPr/>
      <dgm:t>
        <a:bodyPr/>
        <a:lstStyle/>
        <a:p>
          <a:endParaRPr lang="en-US"/>
        </a:p>
      </dgm:t>
    </dgm:pt>
    <dgm:pt modelId="{56F19F8D-D655-401D-AC85-2749364E1231}">
      <dgm:prSet/>
      <dgm:spPr/>
      <dgm:t>
        <a:bodyPr/>
        <a:lstStyle/>
        <a:p>
          <a:pPr>
            <a:lnSpc>
              <a:spcPct val="100000"/>
            </a:lnSpc>
          </a:pPr>
          <a:r>
            <a:rPr lang="en-US" b="1" dirty="0">
              <a:solidFill>
                <a:schemeClr val="bg1"/>
              </a:solidFill>
            </a:rPr>
            <a:t>Students are only permitted to earn up to 6O credits through Dual Enrollment. </a:t>
          </a:r>
        </a:p>
      </dgm:t>
    </dgm:pt>
    <dgm:pt modelId="{109AF39D-CD12-489D-94AB-3DE0842C8BEC}" type="parTrans" cxnId="{04066936-BF64-431B-B35E-9BD13A7C9EC3}">
      <dgm:prSet/>
      <dgm:spPr/>
      <dgm:t>
        <a:bodyPr/>
        <a:lstStyle/>
        <a:p>
          <a:endParaRPr lang="en-US"/>
        </a:p>
      </dgm:t>
    </dgm:pt>
    <dgm:pt modelId="{B96287E9-4613-46BB-AD7E-A94075E1C3DD}" type="sibTrans" cxnId="{04066936-BF64-431B-B35E-9BD13A7C9EC3}">
      <dgm:prSet/>
      <dgm:spPr/>
      <dgm:t>
        <a:bodyPr/>
        <a:lstStyle/>
        <a:p>
          <a:endParaRPr lang="en-US"/>
        </a:p>
      </dgm:t>
    </dgm:pt>
    <dgm:pt modelId="{F9F34A2C-F565-4493-A486-760CD3227494}" type="pres">
      <dgm:prSet presAssocID="{3CB02CAA-7213-4AF1-AD97-66E98680AD90}" presName="linear" presStyleCnt="0">
        <dgm:presLayoutVars>
          <dgm:animLvl val="lvl"/>
          <dgm:resizeHandles val="exact"/>
        </dgm:presLayoutVars>
      </dgm:prSet>
      <dgm:spPr/>
    </dgm:pt>
    <dgm:pt modelId="{E9D4D39B-4025-46D6-8709-EF17286F0B1E}" type="pres">
      <dgm:prSet presAssocID="{063F5721-0087-4285-9151-E62B5B6DAD82}" presName="parentText" presStyleLbl="node1" presStyleIdx="0" presStyleCnt="5">
        <dgm:presLayoutVars>
          <dgm:chMax val="0"/>
          <dgm:bulletEnabled val="1"/>
        </dgm:presLayoutVars>
      </dgm:prSet>
      <dgm:spPr/>
    </dgm:pt>
    <dgm:pt modelId="{8F08CA4C-464E-4988-8A4E-DC10FFF41A18}" type="pres">
      <dgm:prSet presAssocID="{57390C38-FBE0-4632-B51C-4FECCA9809D6}" presName="spacer" presStyleCnt="0"/>
      <dgm:spPr/>
    </dgm:pt>
    <dgm:pt modelId="{A582A5EA-5DA8-4E50-97C5-F92CE305C643}" type="pres">
      <dgm:prSet presAssocID="{A2B6B9F4-9FE2-4BEF-A55D-3927DEE2638F}" presName="parentText" presStyleLbl="node1" presStyleIdx="1" presStyleCnt="5">
        <dgm:presLayoutVars>
          <dgm:chMax val="0"/>
          <dgm:bulletEnabled val="1"/>
        </dgm:presLayoutVars>
      </dgm:prSet>
      <dgm:spPr/>
    </dgm:pt>
    <dgm:pt modelId="{54F0246E-5B0A-4A6B-B1BA-4808F9A34E18}" type="pres">
      <dgm:prSet presAssocID="{059AB70E-2CF8-4F3F-9902-3AAE1034C5CB}" presName="spacer" presStyleCnt="0"/>
      <dgm:spPr/>
    </dgm:pt>
    <dgm:pt modelId="{9DEF9281-8028-4857-81B4-F07DD57486D7}" type="pres">
      <dgm:prSet presAssocID="{C83EC16F-5CBE-4D62-9151-357B016FC108}" presName="parentText" presStyleLbl="node1" presStyleIdx="2" presStyleCnt="5">
        <dgm:presLayoutVars>
          <dgm:chMax val="0"/>
          <dgm:bulletEnabled val="1"/>
        </dgm:presLayoutVars>
      </dgm:prSet>
      <dgm:spPr/>
    </dgm:pt>
    <dgm:pt modelId="{23A59C4E-0DFF-45FE-B08F-8FBA692929DA}" type="pres">
      <dgm:prSet presAssocID="{E560AD3A-A4B7-4C72-8861-1B0D57FEED5B}" presName="spacer" presStyleCnt="0"/>
      <dgm:spPr/>
    </dgm:pt>
    <dgm:pt modelId="{EE471EC0-1E9E-4A70-84F2-80B420436AFE}" type="pres">
      <dgm:prSet presAssocID="{F0248AF3-05E8-44D0-BAB8-E03F60D98239}" presName="parentText" presStyleLbl="node1" presStyleIdx="3" presStyleCnt="5">
        <dgm:presLayoutVars>
          <dgm:chMax val="0"/>
          <dgm:bulletEnabled val="1"/>
        </dgm:presLayoutVars>
      </dgm:prSet>
      <dgm:spPr/>
    </dgm:pt>
    <dgm:pt modelId="{DD9D7F67-0956-4B42-9476-C1432796AF10}" type="pres">
      <dgm:prSet presAssocID="{75AEE064-2049-49ED-B2E7-C0EA35EEE724}" presName="spacer" presStyleCnt="0"/>
      <dgm:spPr/>
    </dgm:pt>
    <dgm:pt modelId="{38EF240D-0A78-4D03-881A-BA80293547AF}" type="pres">
      <dgm:prSet presAssocID="{56F19F8D-D655-401D-AC85-2749364E1231}" presName="parentText" presStyleLbl="node1" presStyleIdx="4" presStyleCnt="5" custLinFactNeighborX="-147" custLinFactNeighborY="3498">
        <dgm:presLayoutVars>
          <dgm:chMax val="0"/>
          <dgm:bulletEnabled val="1"/>
        </dgm:presLayoutVars>
      </dgm:prSet>
      <dgm:spPr/>
    </dgm:pt>
  </dgm:ptLst>
  <dgm:cxnLst>
    <dgm:cxn modelId="{E0943518-F286-4F89-988F-90AF19C087A9}" srcId="{3CB02CAA-7213-4AF1-AD97-66E98680AD90}" destId="{C83EC16F-5CBE-4D62-9151-357B016FC108}" srcOrd="2" destOrd="0" parTransId="{79E94FB4-1CE7-43D5-B097-EF24203E0A6E}" sibTransId="{E560AD3A-A4B7-4C72-8861-1B0D57FEED5B}"/>
    <dgm:cxn modelId="{04066936-BF64-431B-B35E-9BD13A7C9EC3}" srcId="{3CB02CAA-7213-4AF1-AD97-66E98680AD90}" destId="{56F19F8D-D655-401D-AC85-2749364E1231}" srcOrd="4" destOrd="0" parTransId="{109AF39D-CD12-489D-94AB-3DE0842C8BEC}" sibTransId="{B96287E9-4613-46BB-AD7E-A94075E1C3DD}"/>
    <dgm:cxn modelId="{61751040-D32F-4D4A-845C-71038A4B64A0}" type="presOf" srcId="{063F5721-0087-4285-9151-E62B5B6DAD82}" destId="{E9D4D39B-4025-46D6-8709-EF17286F0B1E}" srcOrd="0" destOrd="0" presId="urn:microsoft.com/office/officeart/2005/8/layout/vList2"/>
    <dgm:cxn modelId="{A36B0E69-6922-419D-B28B-FD45ED079288}" srcId="{3CB02CAA-7213-4AF1-AD97-66E98680AD90}" destId="{A2B6B9F4-9FE2-4BEF-A55D-3927DEE2638F}" srcOrd="1" destOrd="0" parTransId="{677B6949-9272-46CF-89A4-2EB0AE9AE7E0}" sibTransId="{059AB70E-2CF8-4F3F-9902-3AAE1034C5CB}"/>
    <dgm:cxn modelId="{91D2B154-0605-4513-855E-FE762A358FD0}" srcId="{3CB02CAA-7213-4AF1-AD97-66E98680AD90}" destId="{F0248AF3-05E8-44D0-BAB8-E03F60D98239}" srcOrd="3" destOrd="0" parTransId="{17D0F66E-3D89-465D-B114-E6D3DCA11E88}" sibTransId="{75AEE064-2049-49ED-B2E7-C0EA35EEE724}"/>
    <dgm:cxn modelId="{2E208281-7765-4E9A-A34D-5F83DEDA0837}" type="presOf" srcId="{3CB02CAA-7213-4AF1-AD97-66E98680AD90}" destId="{F9F34A2C-F565-4493-A486-760CD3227494}" srcOrd="0" destOrd="0" presId="urn:microsoft.com/office/officeart/2005/8/layout/vList2"/>
    <dgm:cxn modelId="{C72712B7-FE65-44A9-8324-E389C1805CD9}" type="presOf" srcId="{F0248AF3-05E8-44D0-BAB8-E03F60D98239}" destId="{EE471EC0-1E9E-4A70-84F2-80B420436AFE}" srcOrd="0" destOrd="0" presId="urn:microsoft.com/office/officeart/2005/8/layout/vList2"/>
    <dgm:cxn modelId="{136677CE-6665-460C-AA35-75128E5FF51E}" type="presOf" srcId="{A2B6B9F4-9FE2-4BEF-A55D-3927DEE2638F}" destId="{A582A5EA-5DA8-4E50-97C5-F92CE305C643}" srcOrd="0" destOrd="0" presId="urn:microsoft.com/office/officeart/2005/8/layout/vList2"/>
    <dgm:cxn modelId="{57DCCED3-8EB7-4485-92EC-72262932FDE5}" srcId="{3CB02CAA-7213-4AF1-AD97-66E98680AD90}" destId="{063F5721-0087-4285-9151-E62B5B6DAD82}" srcOrd="0" destOrd="0" parTransId="{9ED5460A-2EA1-4292-AF75-47D69C5E829C}" sibTransId="{57390C38-FBE0-4632-B51C-4FECCA9809D6}"/>
    <dgm:cxn modelId="{1B8CEAD7-77C5-4081-AA25-6AAF63823E76}" type="presOf" srcId="{56F19F8D-D655-401D-AC85-2749364E1231}" destId="{38EF240D-0A78-4D03-881A-BA80293547AF}" srcOrd="0" destOrd="0" presId="urn:microsoft.com/office/officeart/2005/8/layout/vList2"/>
    <dgm:cxn modelId="{0E7248E4-3BC0-41DF-A1E1-AF01290F43AD}" type="presOf" srcId="{C83EC16F-5CBE-4D62-9151-357B016FC108}" destId="{9DEF9281-8028-4857-81B4-F07DD57486D7}" srcOrd="0" destOrd="0" presId="urn:microsoft.com/office/officeart/2005/8/layout/vList2"/>
    <dgm:cxn modelId="{CF727E70-1B70-4A02-BD3D-F52B69F5444F}" type="presParOf" srcId="{F9F34A2C-F565-4493-A486-760CD3227494}" destId="{E9D4D39B-4025-46D6-8709-EF17286F0B1E}" srcOrd="0" destOrd="0" presId="urn:microsoft.com/office/officeart/2005/8/layout/vList2"/>
    <dgm:cxn modelId="{C356F617-C331-4A05-913D-5F4B3AA5A2DE}" type="presParOf" srcId="{F9F34A2C-F565-4493-A486-760CD3227494}" destId="{8F08CA4C-464E-4988-8A4E-DC10FFF41A18}" srcOrd="1" destOrd="0" presId="urn:microsoft.com/office/officeart/2005/8/layout/vList2"/>
    <dgm:cxn modelId="{83B3045F-0260-4955-A362-B99FF8DAC961}" type="presParOf" srcId="{F9F34A2C-F565-4493-A486-760CD3227494}" destId="{A582A5EA-5DA8-4E50-97C5-F92CE305C643}" srcOrd="2" destOrd="0" presId="urn:microsoft.com/office/officeart/2005/8/layout/vList2"/>
    <dgm:cxn modelId="{B0F26655-ADC7-45B4-974C-FF37ED180C3F}" type="presParOf" srcId="{F9F34A2C-F565-4493-A486-760CD3227494}" destId="{54F0246E-5B0A-4A6B-B1BA-4808F9A34E18}" srcOrd="3" destOrd="0" presId="urn:microsoft.com/office/officeart/2005/8/layout/vList2"/>
    <dgm:cxn modelId="{2F4272C2-E0E3-4DD7-AB6C-51700D4FA50D}" type="presParOf" srcId="{F9F34A2C-F565-4493-A486-760CD3227494}" destId="{9DEF9281-8028-4857-81B4-F07DD57486D7}" srcOrd="4" destOrd="0" presId="urn:microsoft.com/office/officeart/2005/8/layout/vList2"/>
    <dgm:cxn modelId="{12BDD120-36BC-4591-981A-2426F052DFAD}" type="presParOf" srcId="{F9F34A2C-F565-4493-A486-760CD3227494}" destId="{23A59C4E-0DFF-45FE-B08F-8FBA692929DA}" srcOrd="5" destOrd="0" presId="urn:microsoft.com/office/officeart/2005/8/layout/vList2"/>
    <dgm:cxn modelId="{2569751F-B7B4-4BD6-A394-1DC4B9C6C10C}" type="presParOf" srcId="{F9F34A2C-F565-4493-A486-760CD3227494}" destId="{EE471EC0-1E9E-4A70-84F2-80B420436AFE}" srcOrd="6" destOrd="0" presId="urn:microsoft.com/office/officeart/2005/8/layout/vList2"/>
    <dgm:cxn modelId="{CF5A8570-44D1-4052-BA30-FAB95B379FB5}" type="presParOf" srcId="{F9F34A2C-F565-4493-A486-760CD3227494}" destId="{DD9D7F67-0956-4B42-9476-C1432796AF10}" srcOrd="7" destOrd="0" presId="urn:microsoft.com/office/officeart/2005/8/layout/vList2"/>
    <dgm:cxn modelId="{8F423DF5-1C22-4889-B36F-1E0546896FD8}" type="presParOf" srcId="{F9F34A2C-F565-4493-A486-760CD3227494}" destId="{38EF240D-0A78-4D03-881A-BA80293547AF}"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DC8447C-ADBE-40A7-9605-64B997E90629}"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1E97416A-BB37-45D2-B6E8-3B0B3D34E132}">
      <dgm:prSet/>
      <dgm:spPr/>
      <dgm:t>
        <a:bodyPr/>
        <a:lstStyle/>
        <a:p>
          <a:pPr>
            <a:lnSpc>
              <a:spcPct val="100000"/>
            </a:lnSpc>
          </a:pPr>
          <a:r>
            <a:rPr lang="en-US" b="1" dirty="0"/>
            <a:t>Library and Academic Support Services - </a:t>
          </a:r>
          <a:r>
            <a:rPr lang="en-US" b="1" u="sng" dirty="0">
              <a:hlinkClick xmlns:r="http://schemas.openxmlformats.org/officeDocument/2006/relationships" r:id="rId1"/>
            </a:rPr>
            <a:t>learningresources.sjrstate.edu</a:t>
          </a:r>
          <a:r>
            <a:rPr lang="en-US" b="1" dirty="0"/>
            <a:t>  </a:t>
          </a:r>
          <a:endParaRPr lang="en-US" dirty="0"/>
        </a:p>
      </dgm:t>
    </dgm:pt>
    <dgm:pt modelId="{97D044B0-245C-407D-8C9B-B2D07B08E7E4}" type="parTrans" cxnId="{275F45A6-4EF0-44D2-B3D0-54F496028E33}">
      <dgm:prSet/>
      <dgm:spPr/>
      <dgm:t>
        <a:bodyPr/>
        <a:lstStyle/>
        <a:p>
          <a:endParaRPr lang="en-US"/>
        </a:p>
      </dgm:t>
    </dgm:pt>
    <dgm:pt modelId="{73F93BBF-7AC3-4456-B59C-37A0771D1B08}" type="sibTrans" cxnId="{275F45A6-4EF0-44D2-B3D0-54F496028E33}">
      <dgm:prSet/>
      <dgm:spPr/>
      <dgm:t>
        <a:bodyPr/>
        <a:lstStyle/>
        <a:p>
          <a:endParaRPr lang="en-US"/>
        </a:p>
      </dgm:t>
    </dgm:pt>
    <dgm:pt modelId="{55BBF529-3DA8-4BDC-A987-0C3D19AD38F0}">
      <dgm:prSet/>
      <dgm:spPr/>
      <dgm:t>
        <a:bodyPr/>
        <a:lstStyle/>
        <a:p>
          <a:pPr>
            <a:lnSpc>
              <a:spcPct val="100000"/>
            </a:lnSpc>
          </a:pPr>
          <a:r>
            <a:rPr lang="en-US" b="1" dirty="0"/>
            <a:t>Free On Campus Tutoring - </a:t>
          </a:r>
          <a:r>
            <a:rPr lang="en-US" b="1" u="sng" dirty="0">
              <a:hlinkClick xmlns:r="http://schemas.openxmlformats.org/officeDocument/2006/relationships" r:id="rId2"/>
            </a:rPr>
            <a:t>learningresources.sjrstate.edu/Tutoring</a:t>
          </a:r>
          <a:r>
            <a:rPr lang="en-US" b="1" dirty="0"/>
            <a:t> </a:t>
          </a:r>
          <a:endParaRPr lang="en-US" dirty="0"/>
        </a:p>
      </dgm:t>
    </dgm:pt>
    <dgm:pt modelId="{411D9425-E92D-4A06-BC40-B4950E454138}" type="parTrans" cxnId="{4638821C-1C59-4481-8138-D0B41F7DBFD7}">
      <dgm:prSet/>
      <dgm:spPr/>
      <dgm:t>
        <a:bodyPr/>
        <a:lstStyle/>
        <a:p>
          <a:endParaRPr lang="en-US"/>
        </a:p>
      </dgm:t>
    </dgm:pt>
    <dgm:pt modelId="{26E157FD-5330-49EA-A294-143C8BF1EFE7}" type="sibTrans" cxnId="{4638821C-1C59-4481-8138-D0B41F7DBFD7}">
      <dgm:prSet/>
      <dgm:spPr/>
      <dgm:t>
        <a:bodyPr/>
        <a:lstStyle/>
        <a:p>
          <a:endParaRPr lang="en-US"/>
        </a:p>
      </dgm:t>
    </dgm:pt>
    <dgm:pt modelId="{951B8CA5-8952-45A4-BF14-441F43F3CA12}">
      <dgm:prSet/>
      <dgm:spPr/>
      <dgm:t>
        <a:bodyPr/>
        <a:lstStyle/>
        <a:p>
          <a:pPr>
            <a:lnSpc>
              <a:spcPct val="100000"/>
            </a:lnSpc>
          </a:pPr>
          <a:r>
            <a:rPr lang="en-US" b="1" dirty="0"/>
            <a:t>Career Services - </a:t>
          </a:r>
          <a:r>
            <a:rPr lang="en-US" b="1" dirty="0">
              <a:hlinkClick xmlns:r="http://schemas.openxmlformats.org/officeDocument/2006/relationships" r:id="rId3"/>
            </a:rPr>
            <a:t>advising@sjrstate.edu</a:t>
          </a:r>
          <a:r>
            <a:rPr lang="en-US" b="1" dirty="0"/>
            <a:t> </a:t>
          </a:r>
          <a:br>
            <a:rPr lang="en-US" b="1" dirty="0"/>
          </a:br>
          <a:r>
            <a:rPr lang="en-US" b="1" dirty="0"/>
            <a:t>to schedule an appointment</a:t>
          </a:r>
          <a:endParaRPr lang="en-US" dirty="0"/>
        </a:p>
      </dgm:t>
    </dgm:pt>
    <dgm:pt modelId="{C9AB4E29-756E-4C48-96BE-C45D3103169F}" type="parTrans" cxnId="{BBE9B78D-A095-4A1D-BED2-5A5AAF18A82E}">
      <dgm:prSet/>
      <dgm:spPr/>
      <dgm:t>
        <a:bodyPr/>
        <a:lstStyle/>
        <a:p>
          <a:endParaRPr lang="en-US"/>
        </a:p>
      </dgm:t>
    </dgm:pt>
    <dgm:pt modelId="{D1580F08-CCC5-4C06-A659-66E2AAB21C2D}" type="sibTrans" cxnId="{BBE9B78D-A095-4A1D-BED2-5A5AAF18A82E}">
      <dgm:prSet/>
      <dgm:spPr/>
      <dgm:t>
        <a:bodyPr/>
        <a:lstStyle/>
        <a:p>
          <a:endParaRPr lang="en-US"/>
        </a:p>
      </dgm:t>
    </dgm:pt>
    <dgm:pt modelId="{C7BC7FC7-4A31-4079-B2F0-DE374C7E7567}">
      <dgm:prSet/>
      <dgm:spPr/>
      <dgm:t>
        <a:bodyPr/>
        <a:lstStyle/>
        <a:p>
          <a:pPr>
            <a:lnSpc>
              <a:spcPct val="100000"/>
            </a:lnSpc>
          </a:pPr>
          <a:r>
            <a:rPr lang="en-US" b="1" dirty="0"/>
            <a:t>Academic Advising - </a:t>
          </a:r>
          <a:r>
            <a:rPr lang="en-US" b="1" dirty="0">
              <a:hlinkClick xmlns:r="http://schemas.openxmlformats.org/officeDocument/2006/relationships" r:id="rId3"/>
            </a:rPr>
            <a:t>advising@sjrstate.edu</a:t>
          </a:r>
          <a:r>
            <a:rPr lang="en-US" b="1" dirty="0"/>
            <a:t> </a:t>
          </a:r>
          <a:br>
            <a:rPr lang="en-US" b="1" dirty="0"/>
          </a:br>
          <a:r>
            <a:rPr lang="en-US" b="1" dirty="0"/>
            <a:t>to schedule an appointment</a:t>
          </a:r>
          <a:endParaRPr lang="en-US" dirty="0"/>
        </a:p>
      </dgm:t>
    </dgm:pt>
    <dgm:pt modelId="{3082270D-4264-42A8-9888-D575A8A69DD3}" type="parTrans" cxnId="{0B8D94B7-D2E1-41B8-AF7C-BC401AA6072D}">
      <dgm:prSet/>
      <dgm:spPr/>
      <dgm:t>
        <a:bodyPr/>
        <a:lstStyle/>
        <a:p>
          <a:endParaRPr lang="en-US"/>
        </a:p>
      </dgm:t>
    </dgm:pt>
    <dgm:pt modelId="{F601C87B-C6A9-44A5-861B-4FAF7C7D5B26}" type="sibTrans" cxnId="{0B8D94B7-D2E1-41B8-AF7C-BC401AA6072D}">
      <dgm:prSet/>
      <dgm:spPr/>
      <dgm:t>
        <a:bodyPr/>
        <a:lstStyle/>
        <a:p>
          <a:endParaRPr lang="en-US"/>
        </a:p>
      </dgm:t>
    </dgm:pt>
    <dgm:pt modelId="{85EACEF4-06AA-4A0B-A20C-E66C7C033ABC}" type="pres">
      <dgm:prSet presAssocID="{BDC8447C-ADBE-40A7-9605-64B997E90629}" presName="root" presStyleCnt="0">
        <dgm:presLayoutVars>
          <dgm:dir/>
          <dgm:resizeHandles val="exact"/>
        </dgm:presLayoutVars>
      </dgm:prSet>
      <dgm:spPr/>
    </dgm:pt>
    <dgm:pt modelId="{FBE91083-C4FB-42E4-A0C1-D59C181E8985}" type="pres">
      <dgm:prSet presAssocID="{1E97416A-BB37-45D2-B6E8-3B0B3D34E132}" presName="compNode" presStyleCnt="0"/>
      <dgm:spPr/>
    </dgm:pt>
    <dgm:pt modelId="{CA0A854E-641D-468F-8912-AA2DC95DA4E4}" type="pres">
      <dgm:prSet presAssocID="{1E97416A-BB37-45D2-B6E8-3B0B3D34E132}" presName="bgRect" presStyleLbl="bgShp" presStyleIdx="0" presStyleCnt="4"/>
      <dgm:spPr/>
    </dgm:pt>
    <dgm:pt modelId="{8F686E02-63A5-41E1-861B-73591BF4A714}" type="pres">
      <dgm:prSet presAssocID="{1E97416A-BB37-45D2-B6E8-3B0B3D34E132}"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oks on Shelf"/>
        </a:ext>
      </dgm:extLst>
    </dgm:pt>
    <dgm:pt modelId="{C16B5831-E1BD-45F9-A0AB-BD62949AAD52}" type="pres">
      <dgm:prSet presAssocID="{1E97416A-BB37-45D2-B6E8-3B0B3D34E132}" presName="spaceRect" presStyleCnt="0"/>
      <dgm:spPr/>
    </dgm:pt>
    <dgm:pt modelId="{31D964F1-D767-416B-8385-FE4CBDEDA099}" type="pres">
      <dgm:prSet presAssocID="{1E97416A-BB37-45D2-B6E8-3B0B3D34E132}" presName="parTx" presStyleLbl="revTx" presStyleIdx="0" presStyleCnt="4">
        <dgm:presLayoutVars>
          <dgm:chMax val="0"/>
          <dgm:chPref val="0"/>
        </dgm:presLayoutVars>
      </dgm:prSet>
      <dgm:spPr/>
    </dgm:pt>
    <dgm:pt modelId="{F700593A-4FCB-4B46-A064-5D51517A8866}" type="pres">
      <dgm:prSet presAssocID="{73F93BBF-7AC3-4456-B59C-37A0771D1B08}" presName="sibTrans" presStyleCnt="0"/>
      <dgm:spPr/>
    </dgm:pt>
    <dgm:pt modelId="{5F77690C-0B22-4036-952E-BFB6B3E81853}" type="pres">
      <dgm:prSet presAssocID="{55BBF529-3DA8-4BDC-A987-0C3D19AD38F0}" presName="compNode" presStyleCnt="0"/>
      <dgm:spPr/>
    </dgm:pt>
    <dgm:pt modelId="{FCBB7BA9-AD9C-41F3-B11F-B62C44B0020E}" type="pres">
      <dgm:prSet presAssocID="{55BBF529-3DA8-4BDC-A987-0C3D19AD38F0}" presName="bgRect" presStyleLbl="bgShp" presStyleIdx="1" presStyleCnt="4"/>
      <dgm:spPr/>
    </dgm:pt>
    <dgm:pt modelId="{DF183A70-8A2B-4E82-A354-131C73039EE7}" type="pres">
      <dgm:prSet presAssocID="{55BBF529-3DA8-4BDC-A987-0C3D19AD38F0}"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Classroom"/>
        </a:ext>
      </dgm:extLst>
    </dgm:pt>
    <dgm:pt modelId="{680DF532-D690-4115-823F-66543EF04257}" type="pres">
      <dgm:prSet presAssocID="{55BBF529-3DA8-4BDC-A987-0C3D19AD38F0}" presName="spaceRect" presStyleCnt="0"/>
      <dgm:spPr/>
    </dgm:pt>
    <dgm:pt modelId="{6679008D-E369-4820-A18C-E949F2B112C0}" type="pres">
      <dgm:prSet presAssocID="{55BBF529-3DA8-4BDC-A987-0C3D19AD38F0}" presName="parTx" presStyleLbl="revTx" presStyleIdx="1" presStyleCnt="4">
        <dgm:presLayoutVars>
          <dgm:chMax val="0"/>
          <dgm:chPref val="0"/>
        </dgm:presLayoutVars>
      </dgm:prSet>
      <dgm:spPr/>
    </dgm:pt>
    <dgm:pt modelId="{8DB64BE4-8113-4293-975F-B8ABEA29EF34}" type="pres">
      <dgm:prSet presAssocID="{26E157FD-5330-49EA-A294-143C8BF1EFE7}" presName="sibTrans" presStyleCnt="0"/>
      <dgm:spPr/>
    </dgm:pt>
    <dgm:pt modelId="{BD0A8BD0-DB65-493D-921D-D5B112C51663}" type="pres">
      <dgm:prSet presAssocID="{951B8CA5-8952-45A4-BF14-441F43F3CA12}" presName="compNode" presStyleCnt="0"/>
      <dgm:spPr/>
    </dgm:pt>
    <dgm:pt modelId="{85A50986-DEB5-4E34-BDED-D8CA211947E6}" type="pres">
      <dgm:prSet presAssocID="{951B8CA5-8952-45A4-BF14-441F43F3CA12}" presName="bgRect" presStyleLbl="bgShp" presStyleIdx="2" presStyleCnt="4"/>
      <dgm:spPr/>
    </dgm:pt>
    <dgm:pt modelId="{2E22025D-1FD0-40A9-8B1D-A96EDB3A662C}" type="pres">
      <dgm:prSet presAssocID="{951B8CA5-8952-45A4-BF14-441F43F3CA12}"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Envelope"/>
        </a:ext>
      </dgm:extLst>
    </dgm:pt>
    <dgm:pt modelId="{7008483A-C678-4FD6-AE61-E7FF6A3B810C}" type="pres">
      <dgm:prSet presAssocID="{951B8CA5-8952-45A4-BF14-441F43F3CA12}" presName="spaceRect" presStyleCnt="0"/>
      <dgm:spPr/>
    </dgm:pt>
    <dgm:pt modelId="{08E054A7-6C72-4D04-A2F9-80C5D10E0203}" type="pres">
      <dgm:prSet presAssocID="{951B8CA5-8952-45A4-BF14-441F43F3CA12}" presName="parTx" presStyleLbl="revTx" presStyleIdx="2" presStyleCnt="4">
        <dgm:presLayoutVars>
          <dgm:chMax val="0"/>
          <dgm:chPref val="0"/>
        </dgm:presLayoutVars>
      </dgm:prSet>
      <dgm:spPr/>
    </dgm:pt>
    <dgm:pt modelId="{A22EA089-BF34-4CD2-ABBC-7DBB2C42F264}" type="pres">
      <dgm:prSet presAssocID="{D1580F08-CCC5-4C06-A659-66E2AAB21C2D}" presName="sibTrans" presStyleCnt="0"/>
      <dgm:spPr/>
    </dgm:pt>
    <dgm:pt modelId="{14EC7BF3-6A4D-4D41-AAB9-F9B3244665A1}" type="pres">
      <dgm:prSet presAssocID="{C7BC7FC7-4A31-4079-B2F0-DE374C7E7567}" presName="compNode" presStyleCnt="0"/>
      <dgm:spPr/>
    </dgm:pt>
    <dgm:pt modelId="{EE61E7BF-B8B1-43CF-A8FF-1DE8F83E15EF}" type="pres">
      <dgm:prSet presAssocID="{C7BC7FC7-4A31-4079-B2F0-DE374C7E7567}" presName="bgRect" presStyleLbl="bgShp" presStyleIdx="3" presStyleCnt="4"/>
      <dgm:spPr/>
    </dgm:pt>
    <dgm:pt modelId="{01C45B1E-4A27-4A19-877D-9A51DB1F93EB}" type="pres">
      <dgm:prSet presAssocID="{C7BC7FC7-4A31-4079-B2F0-DE374C7E7567}"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Books"/>
        </a:ext>
      </dgm:extLst>
    </dgm:pt>
    <dgm:pt modelId="{721D05B2-640B-4521-97DA-C94B286B4019}" type="pres">
      <dgm:prSet presAssocID="{C7BC7FC7-4A31-4079-B2F0-DE374C7E7567}" presName="spaceRect" presStyleCnt="0"/>
      <dgm:spPr/>
    </dgm:pt>
    <dgm:pt modelId="{0679A971-B367-429F-B286-FC3E740C0F0B}" type="pres">
      <dgm:prSet presAssocID="{C7BC7FC7-4A31-4079-B2F0-DE374C7E7567}" presName="parTx" presStyleLbl="revTx" presStyleIdx="3" presStyleCnt="4">
        <dgm:presLayoutVars>
          <dgm:chMax val="0"/>
          <dgm:chPref val="0"/>
        </dgm:presLayoutVars>
      </dgm:prSet>
      <dgm:spPr/>
    </dgm:pt>
  </dgm:ptLst>
  <dgm:cxnLst>
    <dgm:cxn modelId="{4638821C-1C59-4481-8138-D0B41F7DBFD7}" srcId="{BDC8447C-ADBE-40A7-9605-64B997E90629}" destId="{55BBF529-3DA8-4BDC-A987-0C3D19AD38F0}" srcOrd="1" destOrd="0" parTransId="{411D9425-E92D-4A06-BC40-B4950E454138}" sibTransId="{26E157FD-5330-49EA-A294-143C8BF1EFE7}"/>
    <dgm:cxn modelId="{D6058B5C-036F-449F-B4E4-B63FB5A5F2D4}" type="presOf" srcId="{C7BC7FC7-4A31-4079-B2F0-DE374C7E7567}" destId="{0679A971-B367-429F-B286-FC3E740C0F0B}" srcOrd="0" destOrd="0" presId="urn:microsoft.com/office/officeart/2018/2/layout/IconVerticalSolidList"/>
    <dgm:cxn modelId="{CB239B43-DD7D-412F-A61D-1DF9DC566258}" type="presOf" srcId="{55BBF529-3DA8-4BDC-A987-0C3D19AD38F0}" destId="{6679008D-E369-4820-A18C-E949F2B112C0}" srcOrd="0" destOrd="0" presId="urn:microsoft.com/office/officeart/2018/2/layout/IconVerticalSolidList"/>
    <dgm:cxn modelId="{8BB3DD6B-84C9-4E76-A66D-0DA73FA84701}" type="presOf" srcId="{1E97416A-BB37-45D2-B6E8-3B0B3D34E132}" destId="{31D964F1-D767-416B-8385-FE4CBDEDA099}" srcOrd="0" destOrd="0" presId="urn:microsoft.com/office/officeart/2018/2/layout/IconVerticalSolidList"/>
    <dgm:cxn modelId="{BBE9B78D-A095-4A1D-BED2-5A5AAF18A82E}" srcId="{BDC8447C-ADBE-40A7-9605-64B997E90629}" destId="{951B8CA5-8952-45A4-BF14-441F43F3CA12}" srcOrd="2" destOrd="0" parTransId="{C9AB4E29-756E-4C48-96BE-C45D3103169F}" sibTransId="{D1580F08-CCC5-4C06-A659-66E2AAB21C2D}"/>
    <dgm:cxn modelId="{0E2A9291-4FDC-4FFD-A9C5-DED9726E428B}" type="presOf" srcId="{BDC8447C-ADBE-40A7-9605-64B997E90629}" destId="{85EACEF4-06AA-4A0B-A20C-E66C7C033ABC}" srcOrd="0" destOrd="0" presId="urn:microsoft.com/office/officeart/2018/2/layout/IconVerticalSolidList"/>
    <dgm:cxn modelId="{275F45A6-4EF0-44D2-B3D0-54F496028E33}" srcId="{BDC8447C-ADBE-40A7-9605-64B997E90629}" destId="{1E97416A-BB37-45D2-B6E8-3B0B3D34E132}" srcOrd="0" destOrd="0" parTransId="{97D044B0-245C-407D-8C9B-B2D07B08E7E4}" sibTransId="{73F93BBF-7AC3-4456-B59C-37A0771D1B08}"/>
    <dgm:cxn modelId="{0B8D94B7-D2E1-41B8-AF7C-BC401AA6072D}" srcId="{BDC8447C-ADBE-40A7-9605-64B997E90629}" destId="{C7BC7FC7-4A31-4079-B2F0-DE374C7E7567}" srcOrd="3" destOrd="0" parTransId="{3082270D-4264-42A8-9888-D575A8A69DD3}" sibTransId="{F601C87B-C6A9-44A5-861B-4FAF7C7D5B26}"/>
    <dgm:cxn modelId="{7D4F6EDF-9893-45EF-858D-1BE4ED7A37D0}" type="presOf" srcId="{951B8CA5-8952-45A4-BF14-441F43F3CA12}" destId="{08E054A7-6C72-4D04-A2F9-80C5D10E0203}" srcOrd="0" destOrd="0" presId="urn:microsoft.com/office/officeart/2018/2/layout/IconVerticalSolidList"/>
    <dgm:cxn modelId="{27C02DF0-3821-4518-878D-053A81AD7514}" type="presParOf" srcId="{85EACEF4-06AA-4A0B-A20C-E66C7C033ABC}" destId="{FBE91083-C4FB-42E4-A0C1-D59C181E8985}" srcOrd="0" destOrd="0" presId="urn:microsoft.com/office/officeart/2018/2/layout/IconVerticalSolidList"/>
    <dgm:cxn modelId="{857AC3D2-D230-4A1F-824F-EC330191D6BC}" type="presParOf" srcId="{FBE91083-C4FB-42E4-A0C1-D59C181E8985}" destId="{CA0A854E-641D-468F-8912-AA2DC95DA4E4}" srcOrd="0" destOrd="0" presId="urn:microsoft.com/office/officeart/2018/2/layout/IconVerticalSolidList"/>
    <dgm:cxn modelId="{AD460650-F1AF-4408-9780-AD61A2662F1F}" type="presParOf" srcId="{FBE91083-C4FB-42E4-A0C1-D59C181E8985}" destId="{8F686E02-63A5-41E1-861B-73591BF4A714}" srcOrd="1" destOrd="0" presId="urn:microsoft.com/office/officeart/2018/2/layout/IconVerticalSolidList"/>
    <dgm:cxn modelId="{3704BA7E-6123-4D9D-B927-DC5DDD4614BF}" type="presParOf" srcId="{FBE91083-C4FB-42E4-A0C1-D59C181E8985}" destId="{C16B5831-E1BD-45F9-A0AB-BD62949AAD52}" srcOrd="2" destOrd="0" presId="urn:microsoft.com/office/officeart/2018/2/layout/IconVerticalSolidList"/>
    <dgm:cxn modelId="{9FB77511-A8B7-48C0-B8D5-1A0AA5FE1AAE}" type="presParOf" srcId="{FBE91083-C4FB-42E4-A0C1-D59C181E8985}" destId="{31D964F1-D767-416B-8385-FE4CBDEDA099}" srcOrd="3" destOrd="0" presId="urn:microsoft.com/office/officeart/2018/2/layout/IconVerticalSolidList"/>
    <dgm:cxn modelId="{793B0C16-9FA0-456E-9052-12416573F152}" type="presParOf" srcId="{85EACEF4-06AA-4A0B-A20C-E66C7C033ABC}" destId="{F700593A-4FCB-4B46-A064-5D51517A8866}" srcOrd="1" destOrd="0" presId="urn:microsoft.com/office/officeart/2018/2/layout/IconVerticalSolidList"/>
    <dgm:cxn modelId="{963BD163-36B7-4C8A-8377-32E1AEB3CB00}" type="presParOf" srcId="{85EACEF4-06AA-4A0B-A20C-E66C7C033ABC}" destId="{5F77690C-0B22-4036-952E-BFB6B3E81853}" srcOrd="2" destOrd="0" presId="urn:microsoft.com/office/officeart/2018/2/layout/IconVerticalSolidList"/>
    <dgm:cxn modelId="{56FB8614-9258-428E-A02B-EE4F342FDC6E}" type="presParOf" srcId="{5F77690C-0B22-4036-952E-BFB6B3E81853}" destId="{FCBB7BA9-AD9C-41F3-B11F-B62C44B0020E}" srcOrd="0" destOrd="0" presId="urn:microsoft.com/office/officeart/2018/2/layout/IconVerticalSolidList"/>
    <dgm:cxn modelId="{D6846D6A-E981-449C-911B-2CE139ECCCD9}" type="presParOf" srcId="{5F77690C-0B22-4036-952E-BFB6B3E81853}" destId="{DF183A70-8A2B-4E82-A354-131C73039EE7}" srcOrd="1" destOrd="0" presId="urn:microsoft.com/office/officeart/2018/2/layout/IconVerticalSolidList"/>
    <dgm:cxn modelId="{5D298435-B36C-4633-B226-FD815C3E0227}" type="presParOf" srcId="{5F77690C-0B22-4036-952E-BFB6B3E81853}" destId="{680DF532-D690-4115-823F-66543EF04257}" srcOrd="2" destOrd="0" presId="urn:microsoft.com/office/officeart/2018/2/layout/IconVerticalSolidList"/>
    <dgm:cxn modelId="{F1F5F054-677D-468A-9714-D29A80D03AC4}" type="presParOf" srcId="{5F77690C-0B22-4036-952E-BFB6B3E81853}" destId="{6679008D-E369-4820-A18C-E949F2B112C0}" srcOrd="3" destOrd="0" presId="urn:microsoft.com/office/officeart/2018/2/layout/IconVerticalSolidList"/>
    <dgm:cxn modelId="{F223831A-C5D5-4B01-A462-270E3BBB8908}" type="presParOf" srcId="{85EACEF4-06AA-4A0B-A20C-E66C7C033ABC}" destId="{8DB64BE4-8113-4293-975F-B8ABEA29EF34}" srcOrd="3" destOrd="0" presId="urn:microsoft.com/office/officeart/2018/2/layout/IconVerticalSolidList"/>
    <dgm:cxn modelId="{620A10DA-A6FD-497B-82D3-8C71E99D1B95}" type="presParOf" srcId="{85EACEF4-06AA-4A0B-A20C-E66C7C033ABC}" destId="{BD0A8BD0-DB65-493D-921D-D5B112C51663}" srcOrd="4" destOrd="0" presId="urn:microsoft.com/office/officeart/2018/2/layout/IconVerticalSolidList"/>
    <dgm:cxn modelId="{71A46AFC-1463-4769-B4BC-63140170441C}" type="presParOf" srcId="{BD0A8BD0-DB65-493D-921D-D5B112C51663}" destId="{85A50986-DEB5-4E34-BDED-D8CA211947E6}" srcOrd="0" destOrd="0" presId="urn:microsoft.com/office/officeart/2018/2/layout/IconVerticalSolidList"/>
    <dgm:cxn modelId="{CAC1244A-5DAF-4B01-8FAE-CD06549179F3}" type="presParOf" srcId="{BD0A8BD0-DB65-493D-921D-D5B112C51663}" destId="{2E22025D-1FD0-40A9-8B1D-A96EDB3A662C}" srcOrd="1" destOrd="0" presId="urn:microsoft.com/office/officeart/2018/2/layout/IconVerticalSolidList"/>
    <dgm:cxn modelId="{68E9466E-6818-4B3C-BC05-12D8A432277A}" type="presParOf" srcId="{BD0A8BD0-DB65-493D-921D-D5B112C51663}" destId="{7008483A-C678-4FD6-AE61-E7FF6A3B810C}" srcOrd="2" destOrd="0" presId="urn:microsoft.com/office/officeart/2018/2/layout/IconVerticalSolidList"/>
    <dgm:cxn modelId="{7C66B60A-67C9-429E-91BB-4B7A895C1450}" type="presParOf" srcId="{BD0A8BD0-DB65-493D-921D-D5B112C51663}" destId="{08E054A7-6C72-4D04-A2F9-80C5D10E0203}" srcOrd="3" destOrd="0" presId="urn:microsoft.com/office/officeart/2018/2/layout/IconVerticalSolidList"/>
    <dgm:cxn modelId="{D094E9A2-955F-42A5-84F9-AD96630D2733}" type="presParOf" srcId="{85EACEF4-06AA-4A0B-A20C-E66C7C033ABC}" destId="{A22EA089-BF34-4CD2-ABBC-7DBB2C42F264}" srcOrd="5" destOrd="0" presId="urn:microsoft.com/office/officeart/2018/2/layout/IconVerticalSolidList"/>
    <dgm:cxn modelId="{84CA4426-F104-4148-9F50-4F35C3E2281A}" type="presParOf" srcId="{85EACEF4-06AA-4A0B-A20C-E66C7C033ABC}" destId="{14EC7BF3-6A4D-4D41-AAB9-F9B3244665A1}" srcOrd="6" destOrd="0" presId="urn:microsoft.com/office/officeart/2018/2/layout/IconVerticalSolidList"/>
    <dgm:cxn modelId="{8E68F0E6-4FAA-4846-A304-8C12A145044B}" type="presParOf" srcId="{14EC7BF3-6A4D-4D41-AAB9-F9B3244665A1}" destId="{EE61E7BF-B8B1-43CF-A8FF-1DE8F83E15EF}" srcOrd="0" destOrd="0" presId="urn:microsoft.com/office/officeart/2018/2/layout/IconVerticalSolidList"/>
    <dgm:cxn modelId="{D1FB0822-7296-4EA0-8DDE-80E7D6E662B9}" type="presParOf" srcId="{14EC7BF3-6A4D-4D41-AAB9-F9B3244665A1}" destId="{01C45B1E-4A27-4A19-877D-9A51DB1F93EB}" srcOrd="1" destOrd="0" presId="urn:microsoft.com/office/officeart/2018/2/layout/IconVerticalSolidList"/>
    <dgm:cxn modelId="{9077FAEA-E2F8-4670-8CF5-F4E951E21511}" type="presParOf" srcId="{14EC7BF3-6A4D-4D41-AAB9-F9B3244665A1}" destId="{721D05B2-640B-4521-97DA-C94B286B4019}" srcOrd="2" destOrd="0" presId="urn:microsoft.com/office/officeart/2018/2/layout/IconVerticalSolidList"/>
    <dgm:cxn modelId="{B33D5A67-0F0D-44C3-AB68-C6F1FA19805D}" type="presParOf" srcId="{14EC7BF3-6A4D-4D41-AAB9-F9B3244665A1}" destId="{0679A971-B367-429F-B286-FC3E740C0F0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E1F457-5D9D-4B91-B19B-E9FE30BC2072}">
      <dsp:nvSpPr>
        <dsp:cNvPr id="0" name=""/>
        <dsp:cNvSpPr/>
      </dsp:nvSpPr>
      <dsp:spPr>
        <a:xfrm>
          <a:off x="0" y="2125"/>
          <a:ext cx="7315200" cy="107726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16D5C5-A87F-4506-93BA-BC5F9866303C}">
      <dsp:nvSpPr>
        <dsp:cNvPr id="0" name=""/>
        <dsp:cNvSpPr/>
      </dsp:nvSpPr>
      <dsp:spPr>
        <a:xfrm>
          <a:off x="325873" y="244510"/>
          <a:ext cx="592497" cy="5924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205132-4FEC-4A4E-91BA-93011508F320}">
      <dsp:nvSpPr>
        <dsp:cNvPr id="0" name=""/>
        <dsp:cNvSpPr/>
      </dsp:nvSpPr>
      <dsp:spPr>
        <a:xfrm>
          <a:off x="1244244" y="2125"/>
          <a:ext cx="6070955" cy="10772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011" tIns="114011" rIns="114011" bIns="114011" numCol="1" spcCol="1270" anchor="ctr" anchorCtr="0">
          <a:noAutofit/>
        </a:bodyPr>
        <a:lstStyle/>
        <a:p>
          <a:pPr marL="0" lvl="0" indent="0" algn="l" defTabSz="800100">
            <a:lnSpc>
              <a:spcPct val="100000"/>
            </a:lnSpc>
            <a:spcBef>
              <a:spcPct val="0"/>
            </a:spcBef>
            <a:spcAft>
              <a:spcPct val="35000"/>
            </a:spcAft>
            <a:buNone/>
          </a:pPr>
          <a:r>
            <a:rPr lang="en-US" sz="1800" kern="1200"/>
            <a:t>Dual Enrollment gives high school students the opportunity to earn both high school and college credits simultaneously.</a:t>
          </a:r>
        </a:p>
      </dsp:txBody>
      <dsp:txXfrm>
        <a:off x="1244244" y="2125"/>
        <a:ext cx="6070955" cy="1077268"/>
      </dsp:txXfrm>
    </dsp:sp>
    <dsp:sp modelId="{3CEE185A-0956-402A-9609-0B43449CED2C}">
      <dsp:nvSpPr>
        <dsp:cNvPr id="0" name=""/>
        <dsp:cNvSpPr/>
      </dsp:nvSpPr>
      <dsp:spPr>
        <a:xfrm>
          <a:off x="0" y="1348710"/>
          <a:ext cx="7315200" cy="107726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3C194F3-27F8-4DC9-BB83-74538B68701B}">
      <dsp:nvSpPr>
        <dsp:cNvPr id="0" name=""/>
        <dsp:cNvSpPr/>
      </dsp:nvSpPr>
      <dsp:spPr>
        <a:xfrm>
          <a:off x="325873" y="1591096"/>
          <a:ext cx="592497" cy="5924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40932A2-AEFD-462F-A5F6-A1030B4CA0CC}">
      <dsp:nvSpPr>
        <dsp:cNvPr id="0" name=""/>
        <dsp:cNvSpPr/>
      </dsp:nvSpPr>
      <dsp:spPr>
        <a:xfrm>
          <a:off x="1244244" y="1348710"/>
          <a:ext cx="6070955" cy="10772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011" tIns="114011" rIns="114011" bIns="114011" numCol="1" spcCol="1270" anchor="ctr" anchorCtr="0">
          <a:noAutofit/>
        </a:bodyPr>
        <a:lstStyle/>
        <a:p>
          <a:pPr marL="0" lvl="0" indent="0" algn="l" defTabSz="800100">
            <a:lnSpc>
              <a:spcPct val="100000"/>
            </a:lnSpc>
            <a:spcBef>
              <a:spcPct val="0"/>
            </a:spcBef>
            <a:spcAft>
              <a:spcPct val="35000"/>
            </a:spcAft>
            <a:buNone/>
          </a:pPr>
          <a:r>
            <a:rPr lang="en-US" sz="1800" kern="1200" dirty="0"/>
            <a:t>Students can expedite their path to a college degree by starting in high school.</a:t>
          </a:r>
        </a:p>
      </dsp:txBody>
      <dsp:txXfrm>
        <a:off x="1244244" y="1348710"/>
        <a:ext cx="6070955" cy="1077268"/>
      </dsp:txXfrm>
    </dsp:sp>
    <dsp:sp modelId="{49B19571-2FC0-42F2-9CA0-5666BF08412E}">
      <dsp:nvSpPr>
        <dsp:cNvPr id="0" name=""/>
        <dsp:cNvSpPr/>
      </dsp:nvSpPr>
      <dsp:spPr>
        <a:xfrm>
          <a:off x="0" y="2695296"/>
          <a:ext cx="7315200" cy="107726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7095807-E668-4318-92F0-3CABC61C5EEA}">
      <dsp:nvSpPr>
        <dsp:cNvPr id="0" name=""/>
        <dsp:cNvSpPr/>
      </dsp:nvSpPr>
      <dsp:spPr>
        <a:xfrm>
          <a:off x="325873" y="2937681"/>
          <a:ext cx="592497" cy="5924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3911217-C11A-4DF3-BF87-C4DDFA3942EA}">
      <dsp:nvSpPr>
        <dsp:cNvPr id="0" name=""/>
        <dsp:cNvSpPr/>
      </dsp:nvSpPr>
      <dsp:spPr>
        <a:xfrm>
          <a:off x="1244244" y="2695296"/>
          <a:ext cx="6070955" cy="10772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011" tIns="114011" rIns="114011" bIns="114011" numCol="1" spcCol="1270" anchor="ctr" anchorCtr="0">
          <a:noAutofit/>
        </a:bodyPr>
        <a:lstStyle/>
        <a:p>
          <a:pPr marL="0" lvl="0" indent="0" algn="l" defTabSz="800100">
            <a:lnSpc>
              <a:spcPct val="100000"/>
            </a:lnSpc>
            <a:spcBef>
              <a:spcPct val="0"/>
            </a:spcBef>
            <a:spcAft>
              <a:spcPct val="35000"/>
            </a:spcAft>
            <a:buNone/>
          </a:pPr>
          <a:r>
            <a:rPr lang="en-US" sz="1800" kern="1200" dirty="0"/>
            <a:t>Students can earn transferrable college credit.</a:t>
          </a:r>
        </a:p>
      </dsp:txBody>
      <dsp:txXfrm>
        <a:off x="1244244" y="2695296"/>
        <a:ext cx="6070955" cy="1077268"/>
      </dsp:txXfrm>
    </dsp:sp>
    <dsp:sp modelId="{0E8F901E-C212-4BF0-A220-B2F77D5B411C}">
      <dsp:nvSpPr>
        <dsp:cNvPr id="0" name=""/>
        <dsp:cNvSpPr/>
      </dsp:nvSpPr>
      <dsp:spPr>
        <a:xfrm>
          <a:off x="0" y="4041881"/>
          <a:ext cx="7315200" cy="107726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1EF929-F761-408E-BCF1-7C58F8BA3439}">
      <dsp:nvSpPr>
        <dsp:cNvPr id="0" name=""/>
        <dsp:cNvSpPr/>
      </dsp:nvSpPr>
      <dsp:spPr>
        <a:xfrm>
          <a:off x="325873" y="4284266"/>
          <a:ext cx="592497" cy="5924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84D9F0-639C-4921-9F84-154EE1C3CCEB}">
      <dsp:nvSpPr>
        <dsp:cNvPr id="0" name=""/>
        <dsp:cNvSpPr/>
      </dsp:nvSpPr>
      <dsp:spPr>
        <a:xfrm>
          <a:off x="1244244" y="4041881"/>
          <a:ext cx="6070955" cy="10772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011" tIns="114011" rIns="114011" bIns="114011" numCol="1" spcCol="1270" anchor="ctr" anchorCtr="0">
          <a:noAutofit/>
        </a:bodyPr>
        <a:lstStyle/>
        <a:p>
          <a:pPr marL="0" lvl="0" indent="0" algn="l" defTabSz="800100">
            <a:lnSpc>
              <a:spcPct val="100000"/>
            </a:lnSpc>
            <a:spcBef>
              <a:spcPct val="0"/>
            </a:spcBef>
            <a:spcAft>
              <a:spcPct val="35000"/>
            </a:spcAft>
            <a:buNone/>
          </a:pPr>
          <a:r>
            <a:rPr lang="en-US" sz="1800" kern="1200" dirty="0"/>
            <a:t>Students can save money on college courses.</a:t>
          </a:r>
        </a:p>
      </dsp:txBody>
      <dsp:txXfrm>
        <a:off x="1244244" y="4041881"/>
        <a:ext cx="6070955" cy="10772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D4D39B-4025-46D6-8709-EF17286F0B1E}">
      <dsp:nvSpPr>
        <dsp:cNvPr id="0" name=""/>
        <dsp:cNvSpPr/>
      </dsp:nvSpPr>
      <dsp:spPr>
        <a:xfrm>
          <a:off x="0" y="42323"/>
          <a:ext cx="6692813" cy="913148"/>
        </a:xfrm>
        <a:prstGeom prst="roundRect">
          <a:avLst/>
        </a:prstGeom>
        <a:solidFill>
          <a:schemeClr val="accent2">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100000"/>
            </a:lnSpc>
            <a:spcBef>
              <a:spcPct val="0"/>
            </a:spcBef>
            <a:spcAft>
              <a:spcPct val="35000"/>
            </a:spcAft>
            <a:buNone/>
          </a:pPr>
          <a:r>
            <a:rPr lang="en-US" sz="1500" b="1" kern="1200" dirty="0"/>
            <a:t>It’s important for students to know that Dual Enrollment is the start of their college transcript.</a:t>
          </a:r>
        </a:p>
      </dsp:txBody>
      <dsp:txXfrm>
        <a:off x="44576" y="86899"/>
        <a:ext cx="6603661" cy="823996"/>
      </dsp:txXfrm>
    </dsp:sp>
    <dsp:sp modelId="{A582A5EA-5DA8-4E50-97C5-F92CE305C643}">
      <dsp:nvSpPr>
        <dsp:cNvPr id="0" name=""/>
        <dsp:cNvSpPr/>
      </dsp:nvSpPr>
      <dsp:spPr>
        <a:xfrm>
          <a:off x="0" y="998672"/>
          <a:ext cx="6692813" cy="913148"/>
        </a:xfrm>
        <a:prstGeom prst="roundRect">
          <a:avLst/>
        </a:prstGeom>
        <a:solidFill>
          <a:schemeClr val="accent2">
            <a:hueOff val="488613"/>
            <a:satOff val="-7883"/>
            <a:lumOff val="-1373"/>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100000"/>
            </a:lnSpc>
            <a:spcBef>
              <a:spcPct val="0"/>
            </a:spcBef>
            <a:spcAft>
              <a:spcPct val="35000"/>
            </a:spcAft>
            <a:buNone/>
          </a:pPr>
          <a:r>
            <a:rPr lang="en-US" sz="1500" b="1" kern="1200" dirty="0"/>
            <a:t>These grades affect college admissions, Bright Futures, and financial aid eligibility. </a:t>
          </a:r>
        </a:p>
      </dsp:txBody>
      <dsp:txXfrm>
        <a:off x="44576" y="1043248"/>
        <a:ext cx="6603661" cy="823996"/>
      </dsp:txXfrm>
    </dsp:sp>
    <dsp:sp modelId="{9DEF9281-8028-4857-81B4-F07DD57486D7}">
      <dsp:nvSpPr>
        <dsp:cNvPr id="0" name=""/>
        <dsp:cNvSpPr/>
      </dsp:nvSpPr>
      <dsp:spPr>
        <a:xfrm>
          <a:off x="0" y="1955020"/>
          <a:ext cx="6692813" cy="913148"/>
        </a:xfrm>
        <a:prstGeom prst="roundRect">
          <a:avLst/>
        </a:prstGeom>
        <a:solidFill>
          <a:schemeClr val="accent2">
            <a:hueOff val="977227"/>
            <a:satOff val="-15767"/>
            <a:lumOff val="-2745"/>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100000"/>
            </a:lnSpc>
            <a:spcBef>
              <a:spcPct val="0"/>
            </a:spcBef>
            <a:spcAft>
              <a:spcPct val="35000"/>
            </a:spcAft>
            <a:buNone/>
          </a:pPr>
          <a:r>
            <a:rPr lang="en-US" sz="1500" b="1" kern="1200" dirty="0"/>
            <a:t>Students that earn a ‘D’ or ‘F’ or Withdrawal from a course will be removed from the DE program. Students are only permitted to petition the DE office ONE time requesting to remain in the program.</a:t>
          </a:r>
        </a:p>
      </dsp:txBody>
      <dsp:txXfrm>
        <a:off x="44576" y="1999596"/>
        <a:ext cx="6603661" cy="823996"/>
      </dsp:txXfrm>
    </dsp:sp>
    <dsp:sp modelId="{EE471EC0-1E9E-4A70-84F2-80B420436AFE}">
      <dsp:nvSpPr>
        <dsp:cNvPr id="0" name=""/>
        <dsp:cNvSpPr/>
      </dsp:nvSpPr>
      <dsp:spPr>
        <a:xfrm>
          <a:off x="0" y="2911369"/>
          <a:ext cx="6692813" cy="913148"/>
        </a:xfrm>
        <a:prstGeom prst="roundRect">
          <a:avLst/>
        </a:prstGeom>
        <a:solidFill>
          <a:schemeClr val="accent2">
            <a:hueOff val="1465840"/>
            <a:satOff val="-23650"/>
            <a:lumOff val="-4118"/>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100000"/>
            </a:lnSpc>
            <a:spcBef>
              <a:spcPct val="0"/>
            </a:spcBef>
            <a:spcAft>
              <a:spcPct val="35000"/>
            </a:spcAft>
            <a:buNone/>
          </a:pPr>
          <a:r>
            <a:rPr lang="en-US" sz="1500" b="1" kern="1200" dirty="0"/>
            <a:t>If a student’s high school GPA drops below 3.0, they will be removed from the DE program.</a:t>
          </a:r>
        </a:p>
      </dsp:txBody>
      <dsp:txXfrm>
        <a:off x="44576" y="2955945"/>
        <a:ext cx="6603661" cy="823996"/>
      </dsp:txXfrm>
    </dsp:sp>
    <dsp:sp modelId="{38EF240D-0A78-4D03-881A-BA80293547AF}">
      <dsp:nvSpPr>
        <dsp:cNvPr id="0" name=""/>
        <dsp:cNvSpPr/>
      </dsp:nvSpPr>
      <dsp:spPr>
        <a:xfrm>
          <a:off x="0" y="3869228"/>
          <a:ext cx="6692813" cy="913148"/>
        </a:xfrm>
        <a:prstGeom prst="roundRect">
          <a:avLst/>
        </a:prstGeom>
        <a:solidFill>
          <a:schemeClr val="accent2">
            <a:hueOff val="1954454"/>
            <a:satOff val="-31534"/>
            <a:lumOff val="-549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100000"/>
            </a:lnSpc>
            <a:spcBef>
              <a:spcPct val="0"/>
            </a:spcBef>
            <a:spcAft>
              <a:spcPct val="35000"/>
            </a:spcAft>
            <a:buNone/>
          </a:pPr>
          <a:r>
            <a:rPr lang="en-US" sz="1500" b="1" kern="1200" dirty="0">
              <a:solidFill>
                <a:schemeClr val="bg1"/>
              </a:solidFill>
            </a:rPr>
            <a:t>Students are only permitted to earn up to 6O credits through Dual Enrollment. </a:t>
          </a:r>
        </a:p>
      </dsp:txBody>
      <dsp:txXfrm>
        <a:off x="44576" y="3913804"/>
        <a:ext cx="6603661" cy="8239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0A854E-641D-468F-8912-AA2DC95DA4E4}">
      <dsp:nvSpPr>
        <dsp:cNvPr id="0" name=""/>
        <dsp:cNvSpPr/>
      </dsp:nvSpPr>
      <dsp:spPr>
        <a:xfrm>
          <a:off x="0" y="2066"/>
          <a:ext cx="6365340" cy="104746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686E02-63A5-41E1-861B-73591BF4A714}">
      <dsp:nvSpPr>
        <dsp:cNvPr id="0" name=""/>
        <dsp:cNvSpPr/>
      </dsp:nvSpPr>
      <dsp:spPr>
        <a:xfrm>
          <a:off x="316857" y="237745"/>
          <a:ext cx="576104" cy="57610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1D964F1-D767-416B-8385-FE4CBDEDA099}">
      <dsp:nvSpPr>
        <dsp:cNvPr id="0" name=""/>
        <dsp:cNvSpPr/>
      </dsp:nvSpPr>
      <dsp:spPr>
        <a:xfrm>
          <a:off x="1209819" y="2066"/>
          <a:ext cx="5155520" cy="1047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856" tIns="110856" rIns="110856" bIns="110856" numCol="1" spcCol="1270" anchor="ctr" anchorCtr="0">
          <a:noAutofit/>
        </a:bodyPr>
        <a:lstStyle/>
        <a:p>
          <a:pPr marL="0" lvl="0" indent="0" algn="l" defTabSz="844550">
            <a:lnSpc>
              <a:spcPct val="100000"/>
            </a:lnSpc>
            <a:spcBef>
              <a:spcPct val="0"/>
            </a:spcBef>
            <a:spcAft>
              <a:spcPct val="35000"/>
            </a:spcAft>
            <a:buNone/>
          </a:pPr>
          <a:r>
            <a:rPr lang="en-US" sz="1900" b="1" kern="1200" dirty="0"/>
            <a:t>Library and Academic Support Services - </a:t>
          </a:r>
          <a:r>
            <a:rPr lang="en-US" sz="1900" b="1" u="sng" kern="1200" dirty="0">
              <a:hlinkClick xmlns:r="http://schemas.openxmlformats.org/officeDocument/2006/relationships" r:id="rId2"/>
            </a:rPr>
            <a:t>learningresources.sjrstate.edu</a:t>
          </a:r>
          <a:r>
            <a:rPr lang="en-US" sz="1900" b="1" kern="1200" dirty="0"/>
            <a:t>  </a:t>
          </a:r>
          <a:endParaRPr lang="en-US" sz="1900" kern="1200" dirty="0"/>
        </a:p>
      </dsp:txBody>
      <dsp:txXfrm>
        <a:off x="1209819" y="2066"/>
        <a:ext cx="5155520" cy="1047462"/>
      </dsp:txXfrm>
    </dsp:sp>
    <dsp:sp modelId="{FCBB7BA9-AD9C-41F3-B11F-B62C44B0020E}">
      <dsp:nvSpPr>
        <dsp:cNvPr id="0" name=""/>
        <dsp:cNvSpPr/>
      </dsp:nvSpPr>
      <dsp:spPr>
        <a:xfrm>
          <a:off x="0" y="1311395"/>
          <a:ext cx="6365340" cy="104746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F183A70-8A2B-4E82-A354-131C73039EE7}">
      <dsp:nvSpPr>
        <dsp:cNvPr id="0" name=""/>
        <dsp:cNvSpPr/>
      </dsp:nvSpPr>
      <dsp:spPr>
        <a:xfrm>
          <a:off x="316857" y="1547074"/>
          <a:ext cx="576104" cy="57610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679008D-E369-4820-A18C-E949F2B112C0}">
      <dsp:nvSpPr>
        <dsp:cNvPr id="0" name=""/>
        <dsp:cNvSpPr/>
      </dsp:nvSpPr>
      <dsp:spPr>
        <a:xfrm>
          <a:off x="1209819" y="1311395"/>
          <a:ext cx="5155520" cy="1047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856" tIns="110856" rIns="110856" bIns="110856" numCol="1" spcCol="1270" anchor="ctr" anchorCtr="0">
          <a:noAutofit/>
        </a:bodyPr>
        <a:lstStyle/>
        <a:p>
          <a:pPr marL="0" lvl="0" indent="0" algn="l" defTabSz="844550">
            <a:lnSpc>
              <a:spcPct val="100000"/>
            </a:lnSpc>
            <a:spcBef>
              <a:spcPct val="0"/>
            </a:spcBef>
            <a:spcAft>
              <a:spcPct val="35000"/>
            </a:spcAft>
            <a:buNone/>
          </a:pPr>
          <a:r>
            <a:rPr lang="en-US" sz="1900" b="1" kern="1200" dirty="0"/>
            <a:t>Free On Campus Tutoring - </a:t>
          </a:r>
          <a:r>
            <a:rPr lang="en-US" sz="1900" b="1" u="sng" kern="1200" dirty="0">
              <a:hlinkClick xmlns:r="http://schemas.openxmlformats.org/officeDocument/2006/relationships" r:id="rId4"/>
            </a:rPr>
            <a:t>learningresources.sjrstate.edu/Tutoring</a:t>
          </a:r>
          <a:r>
            <a:rPr lang="en-US" sz="1900" b="1" kern="1200" dirty="0"/>
            <a:t> </a:t>
          </a:r>
          <a:endParaRPr lang="en-US" sz="1900" kern="1200" dirty="0"/>
        </a:p>
      </dsp:txBody>
      <dsp:txXfrm>
        <a:off x="1209819" y="1311395"/>
        <a:ext cx="5155520" cy="1047462"/>
      </dsp:txXfrm>
    </dsp:sp>
    <dsp:sp modelId="{85A50986-DEB5-4E34-BDED-D8CA211947E6}">
      <dsp:nvSpPr>
        <dsp:cNvPr id="0" name=""/>
        <dsp:cNvSpPr/>
      </dsp:nvSpPr>
      <dsp:spPr>
        <a:xfrm>
          <a:off x="0" y="2620723"/>
          <a:ext cx="6365340" cy="104746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22025D-1FD0-40A9-8B1D-A96EDB3A662C}">
      <dsp:nvSpPr>
        <dsp:cNvPr id="0" name=""/>
        <dsp:cNvSpPr/>
      </dsp:nvSpPr>
      <dsp:spPr>
        <a:xfrm>
          <a:off x="316857" y="2856402"/>
          <a:ext cx="576104" cy="57610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8E054A7-6C72-4D04-A2F9-80C5D10E0203}">
      <dsp:nvSpPr>
        <dsp:cNvPr id="0" name=""/>
        <dsp:cNvSpPr/>
      </dsp:nvSpPr>
      <dsp:spPr>
        <a:xfrm>
          <a:off x="1209819" y="2620723"/>
          <a:ext cx="5155520" cy="1047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856" tIns="110856" rIns="110856" bIns="110856" numCol="1" spcCol="1270" anchor="ctr" anchorCtr="0">
          <a:noAutofit/>
        </a:bodyPr>
        <a:lstStyle/>
        <a:p>
          <a:pPr marL="0" lvl="0" indent="0" algn="l" defTabSz="844550">
            <a:lnSpc>
              <a:spcPct val="100000"/>
            </a:lnSpc>
            <a:spcBef>
              <a:spcPct val="0"/>
            </a:spcBef>
            <a:spcAft>
              <a:spcPct val="35000"/>
            </a:spcAft>
            <a:buNone/>
          </a:pPr>
          <a:r>
            <a:rPr lang="en-US" sz="1900" b="1" kern="1200" dirty="0"/>
            <a:t>Career Services - </a:t>
          </a:r>
          <a:r>
            <a:rPr lang="en-US" sz="1900" b="1" kern="1200" dirty="0">
              <a:hlinkClick xmlns:r="http://schemas.openxmlformats.org/officeDocument/2006/relationships" r:id="rId6"/>
            </a:rPr>
            <a:t>advising@sjrstate.edu</a:t>
          </a:r>
          <a:r>
            <a:rPr lang="en-US" sz="1900" b="1" kern="1200" dirty="0"/>
            <a:t> </a:t>
          </a:r>
          <a:br>
            <a:rPr lang="en-US" sz="1900" b="1" kern="1200" dirty="0"/>
          </a:br>
          <a:r>
            <a:rPr lang="en-US" sz="1900" b="1" kern="1200" dirty="0"/>
            <a:t>to schedule an appointment</a:t>
          </a:r>
          <a:endParaRPr lang="en-US" sz="1900" kern="1200" dirty="0"/>
        </a:p>
      </dsp:txBody>
      <dsp:txXfrm>
        <a:off x="1209819" y="2620723"/>
        <a:ext cx="5155520" cy="1047462"/>
      </dsp:txXfrm>
    </dsp:sp>
    <dsp:sp modelId="{EE61E7BF-B8B1-43CF-A8FF-1DE8F83E15EF}">
      <dsp:nvSpPr>
        <dsp:cNvPr id="0" name=""/>
        <dsp:cNvSpPr/>
      </dsp:nvSpPr>
      <dsp:spPr>
        <a:xfrm>
          <a:off x="0" y="3930051"/>
          <a:ext cx="6365340" cy="104746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C45B1E-4A27-4A19-877D-9A51DB1F93EB}">
      <dsp:nvSpPr>
        <dsp:cNvPr id="0" name=""/>
        <dsp:cNvSpPr/>
      </dsp:nvSpPr>
      <dsp:spPr>
        <a:xfrm>
          <a:off x="316857" y="4165730"/>
          <a:ext cx="576104" cy="57610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679A971-B367-429F-B286-FC3E740C0F0B}">
      <dsp:nvSpPr>
        <dsp:cNvPr id="0" name=""/>
        <dsp:cNvSpPr/>
      </dsp:nvSpPr>
      <dsp:spPr>
        <a:xfrm>
          <a:off x="1209819" y="3930051"/>
          <a:ext cx="5155520" cy="1047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856" tIns="110856" rIns="110856" bIns="110856" numCol="1" spcCol="1270" anchor="ctr" anchorCtr="0">
          <a:noAutofit/>
        </a:bodyPr>
        <a:lstStyle/>
        <a:p>
          <a:pPr marL="0" lvl="0" indent="0" algn="l" defTabSz="844550">
            <a:lnSpc>
              <a:spcPct val="100000"/>
            </a:lnSpc>
            <a:spcBef>
              <a:spcPct val="0"/>
            </a:spcBef>
            <a:spcAft>
              <a:spcPct val="35000"/>
            </a:spcAft>
            <a:buNone/>
          </a:pPr>
          <a:r>
            <a:rPr lang="en-US" sz="1900" b="1" kern="1200" dirty="0"/>
            <a:t>Academic Advising - </a:t>
          </a:r>
          <a:r>
            <a:rPr lang="en-US" sz="1900" b="1" kern="1200" dirty="0">
              <a:hlinkClick xmlns:r="http://schemas.openxmlformats.org/officeDocument/2006/relationships" r:id="rId6"/>
            </a:rPr>
            <a:t>advising@sjrstate.edu</a:t>
          </a:r>
          <a:r>
            <a:rPr lang="en-US" sz="1900" b="1" kern="1200" dirty="0"/>
            <a:t> </a:t>
          </a:r>
          <a:br>
            <a:rPr lang="en-US" sz="1900" b="1" kern="1200" dirty="0"/>
          </a:br>
          <a:r>
            <a:rPr lang="en-US" sz="1900" b="1" kern="1200" dirty="0"/>
            <a:t>to schedule an appointment</a:t>
          </a:r>
          <a:endParaRPr lang="en-US" sz="1900" kern="1200" dirty="0"/>
        </a:p>
      </dsp:txBody>
      <dsp:txXfrm>
        <a:off x="1209819" y="3930051"/>
        <a:ext cx="5155520" cy="104746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A0D15CE-2E5D-49A6-901C-EC1CDB84C138}" type="datetimeFigureOut">
              <a:rPr lang="en-US" smtClean="0"/>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DC52A5-6F57-42C6-8639-BAC3FBB17807}" type="slidenum">
              <a:rPr lang="en-US" smtClean="0"/>
              <a:t>‹#›</a:t>
            </a:fld>
            <a:endParaRPr lang="en-US"/>
          </a:p>
        </p:txBody>
      </p:sp>
    </p:spTree>
    <p:extLst>
      <p:ext uri="{BB962C8B-B14F-4D97-AF65-F5344CB8AC3E}">
        <p14:creationId xmlns:p14="http://schemas.microsoft.com/office/powerpoint/2010/main" val="817479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0D15CE-2E5D-49A6-901C-EC1CDB84C138}" type="datetimeFigureOut">
              <a:rPr lang="en-US" smtClean="0"/>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DC52A5-6F57-42C6-8639-BAC3FBB17807}" type="slidenum">
              <a:rPr lang="en-US" smtClean="0"/>
              <a:t>‹#›</a:t>
            </a:fld>
            <a:endParaRPr lang="en-US"/>
          </a:p>
        </p:txBody>
      </p:sp>
    </p:spTree>
    <p:extLst>
      <p:ext uri="{BB962C8B-B14F-4D97-AF65-F5344CB8AC3E}">
        <p14:creationId xmlns:p14="http://schemas.microsoft.com/office/powerpoint/2010/main" val="357301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A0D15CE-2E5D-49A6-901C-EC1CDB84C138}" type="datetimeFigureOut">
              <a:rPr lang="en-US" smtClean="0"/>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DC52A5-6F57-42C6-8639-BAC3FBB17807}" type="slidenum">
              <a:rPr lang="en-US" smtClean="0"/>
              <a:t>‹#›</a:t>
            </a:fld>
            <a:endParaRPr lang="en-US"/>
          </a:p>
        </p:txBody>
      </p:sp>
    </p:spTree>
    <p:extLst>
      <p:ext uri="{BB962C8B-B14F-4D97-AF65-F5344CB8AC3E}">
        <p14:creationId xmlns:p14="http://schemas.microsoft.com/office/powerpoint/2010/main" val="29203609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BA0D15CE-2E5D-49A6-901C-EC1CDB84C138}" type="datetimeFigureOut">
              <a:rPr lang="en-US" smtClean="0"/>
              <a:t>9/2/2026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56DC52A5-6F57-42C6-8639-BAC3FBB17807}" type="slidenum">
              <a:rPr lang="en-US" smtClean="0"/>
              <a:t>‹#›</a:t>
            </a:fld>
            <a:endParaRPr lang="en-US"/>
          </a:p>
        </p:txBody>
      </p:sp>
    </p:spTree>
    <p:extLst>
      <p:ext uri="{BB962C8B-B14F-4D97-AF65-F5344CB8AC3E}">
        <p14:creationId xmlns:p14="http://schemas.microsoft.com/office/powerpoint/2010/main" val="3747727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BA0D15CE-2E5D-49A6-901C-EC1CDB84C138}" type="datetimeFigureOut">
              <a:rPr lang="en-US" smtClean="0"/>
              <a:t>9/2/2026</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56DC52A5-6F57-42C6-8639-BAC3FBB17807}" type="slidenum">
              <a:rPr lang="en-US" smtClean="0"/>
              <a:t>‹#›</a:t>
            </a:fld>
            <a:endParaRPr lang="en-US"/>
          </a:p>
        </p:txBody>
      </p:sp>
    </p:spTree>
    <p:extLst>
      <p:ext uri="{BB962C8B-B14F-4D97-AF65-F5344CB8AC3E}">
        <p14:creationId xmlns:p14="http://schemas.microsoft.com/office/powerpoint/2010/main" val="2980007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BA0D15CE-2E5D-49A6-901C-EC1CDB84C138}" type="datetimeFigureOut">
              <a:rPr lang="en-US" smtClean="0"/>
              <a:t>9/2/2026</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56DC52A5-6F57-42C6-8639-BAC3FBB17807}" type="slidenum">
              <a:rPr lang="en-US" smtClean="0"/>
              <a:t>‹#›</a:t>
            </a:fld>
            <a:endParaRPr lang="en-US"/>
          </a:p>
        </p:txBody>
      </p:sp>
    </p:spTree>
    <p:extLst>
      <p:ext uri="{BB962C8B-B14F-4D97-AF65-F5344CB8AC3E}">
        <p14:creationId xmlns:p14="http://schemas.microsoft.com/office/powerpoint/2010/main" val="1969783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A0D15CE-2E5D-49A6-901C-EC1CDB84C138}" type="datetimeFigureOut">
              <a:rPr lang="en-US" smtClean="0"/>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DC52A5-6F57-42C6-8639-BAC3FBB17807}" type="slidenum">
              <a:rPr lang="en-US" smtClean="0"/>
              <a:t>‹#›</a:t>
            </a:fld>
            <a:endParaRPr lang="en-US"/>
          </a:p>
        </p:txBody>
      </p:sp>
    </p:spTree>
    <p:extLst>
      <p:ext uri="{BB962C8B-B14F-4D97-AF65-F5344CB8AC3E}">
        <p14:creationId xmlns:p14="http://schemas.microsoft.com/office/powerpoint/2010/main" val="2772497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BA0D15CE-2E5D-49A6-901C-EC1CDB84C138}" type="datetimeFigureOut">
              <a:rPr lang="en-US" smtClean="0"/>
              <a:t>9/2/2026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56DC52A5-6F57-42C6-8639-BAC3FBB17807}" type="slidenum">
              <a:rPr lang="en-US" smtClean="0"/>
              <a:t>‹#›</a:t>
            </a:fld>
            <a:endParaRPr lang="en-US"/>
          </a:p>
        </p:txBody>
      </p:sp>
    </p:spTree>
    <p:extLst>
      <p:ext uri="{BB962C8B-B14F-4D97-AF65-F5344CB8AC3E}">
        <p14:creationId xmlns:p14="http://schemas.microsoft.com/office/powerpoint/2010/main" val="3931961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BA0D15CE-2E5D-49A6-901C-EC1CDB84C138}" type="datetimeFigureOut">
              <a:rPr lang="en-US" smtClean="0"/>
              <a:t>9/2/2026</a:t>
            </a:fld>
            <a:endParaRPr lang="en-US"/>
          </a:p>
        </p:txBody>
      </p:sp>
      <p:sp>
        <p:nvSpPr>
          <p:cNvPr id="9" name="Footer Placeholder 8"/>
          <p:cNvSpPr>
            <a:spLocks noGrp="1"/>
          </p:cNvSpPr>
          <p:nvPr>
            <p:ph type="ftr" sz="quarter" idx="11"/>
          </p:nvPr>
        </p:nvSpPr>
        <p:spPr>
          <a:xfrm>
            <a:off x="3499101" y="6356350"/>
            <a:ext cx="5911517" cy="365125"/>
          </a:xfrm>
        </p:spPr>
        <p:txBody>
          <a:bodyPr/>
          <a:lstStyle/>
          <a:p>
            <a:endParaRPr lang="en-US"/>
          </a:p>
        </p:txBody>
      </p:sp>
      <p:sp>
        <p:nvSpPr>
          <p:cNvPr id="10" name="Slide Number Placeholder 9"/>
          <p:cNvSpPr>
            <a:spLocks noGrp="1"/>
          </p:cNvSpPr>
          <p:nvPr>
            <p:ph type="sldNum" sz="quarter" idx="12"/>
          </p:nvPr>
        </p:nvSpPr>
        <p:spPr/>
        <p:txBody>
          <a:bodyPr/>
          <a:lstStyle/>
          <a:p>
            <a:fld id="{56DC52A5-6F57-42C6-8639-BAC3FBB17807}" type="slidenum">
              <a:rPr lang="en-US" smtClean="0"/>
              <a:t>‹#›</a:t>
            </a:fld>
            <a:endParaRPr lang="en-US"/>
          </a:p>
        </p:txBody>
      </p:sp>
    </p:spTree>
    <p:extLst>
      <p:ext uri="{BB962C8B-B14F-4D97-AF65-F5344CB8AC3E}">
        <p14:creationId xmlns:p14="http://schemas.microsoft.com/office/powerpoint/2010/main" val="4052429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A0D15CE-2E5D-49A6-901C-EC1CDB84C138}" type="datetimeFigureOut">
              <a:rPr lang="en-US" smtClean="0"/>
              <a:t>9/2/2026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DC52A5-6F57-42C6-8639-BAC3FBB17807}" type="slidenum">
              <a:rPr lang="en-US" smtClean="0"/>
              <a:t>‹#›</a:t>
            </a:fld>
            <a:endParaRPr lang="en-US"/>
          </a:p>
        </p:txBody>
      </p:sp>
    </p:spTree>
    <p:extLst>
      <p:ext uri="{BB962C8B-B14F-4D97-AF65-F5344CB8AC3E}">
        <p14:creationId xmlns:p14="http://schemas.microsoft.com/office/powerpoint/2010/main" val="12403121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A0D15CE-2E5D-49A6-901C-EC1CDB84C138}" type="datetimeFigureOut">
              <a:rPr lang="en-US" smtClean="0"/>
              <a:t>9/2/2026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DC52A5-6F57-42C6-8639-BAC3FBB17807}" type="slidenum">
              <a:rPr lang="en-US" smtClean="0"/>
              <a:t>‹#›</a:t>
            </a:fld>
            <a:endParaRPr lang="en-US"/>
          </a:p>
        </p:txBody>
      </p:sp>
    </p:spTree>
    <p:extLst>
      <p:ext uri="{BB962C8B-B14F-4D97-AF65-F5344CB8AC3E}">
        <p14:creationId xmlns:p14="http://schemas.microsoft.com/office/powerpoint/2010/main" val="4137784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BA0D15CE-2E5D-49A6-901C-EC1CDB84C138}" type="datetimeFigureOut">
              <a:rPr lang="en-US" smtClean="0"/>
              <a:t>9/2/2026</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56DC52A5-6F57-42C6-8639-BAC3FBB17807}" type="slidenum">
              <a:rPr lang="en-US" smtClean="0"/>
              <a:t>‹#›</a:t>
            </a:fld>
            <a:endParaRPr lang="en-US"/>
          </a:p>
        </p:txBody>
      </p:sp>
    </p:spTree>
    <p:extLst>
      <p:ext uri="{BB962C8B-B14F-4D97-AF65-F5344CB8AC3E}">
        <p14:creationId xmlns:p14="http://schemas.microsoft.com/office/powerpoint/2010/main" val="262136021"/>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s://www-bths.stjohns.k12.fl.us/guidance/dual-enrollment-sjrsc/"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stjohns.k12.fl.us/media/de-textbook-requests/" TargetMode="External"/><Relationship Id="rId2" Type="http://schemas.openxmlformats.org/officeDocument/2006/relationships/hyperlink" Target="https://www.sjrstate.edu/dual-calendar"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3A273-EB34-427D-AB36-4734490E4229}"/>
              </a:ext>
            </a:extLst>
          </p:cNvPr>
          <p:cNvSpPr>
            <a:spLocks noGrp="1"/>
          </p:cNvSpPr>
          <p:nvPr>
            <p:ph type="title"/>
          </p:nvPr>
        </p:nvSpPr>
        <p:spPr>
          <a:xfrm>
            <a:off x="0" y="1272471"/>
            <a:ext cx="3392128" cy="1793659"/>
          </a:xfrm>
        </p:spPr>
        <p:txBody>
          <a:bodyPr vert="horz" lIns="91440" tIns="45720" rIns="91440" bIns="45720" rtlCol="0" anchor="b">
            <a:noAutofit/>
          </a:bodyPr>
          <a:lstStyle/>
          <a:p>
            <a:pPr algn="ctr"/>
            <a:r>
              <a:rPr lang="en-US" sz="5500" dirty="0"/>
              <a:t>Dual Enrollment</a:t>
            </a:r>
          </a:p>
        </p:txBody>
      </p:sp>
      <p:sp>
        <p:nvSpPr>
          <p:cNvPr id="4" name="TextBox 3">
            <a:extLst>
              <a:ext uri="{FF2B5EF4-FFF2-40B4-BE49-F238E27FC236}">
                <a16:creationId xmlns:a16="http://schemas.microsoft.com/office/drawing/2014/main" id="{70123A20-A347-EE45-2B3A-C115F78646F3}"/>
              </a:ext>
            </a:extLst>
          </p:cNvPr>
          <p:cNvSpPr txBox="1"/>
          <p:nvPr/>
        </p:nvSpPr>
        <p:spPr>
          <a:xfrm>
            <a:off x="0" y="6195606"/>
            <a:ext cx="3392128"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rebuchet MS" panose="020B0603020202020204"/>
                <a:ea typeface="+mn-ea"/>
                <a:cs typeface="+mn-cs"/>
              </a:rPr>
              <a:t>BTHS School Counselors</a:t>
            </a:r>
          </a:p>
        </p:txBody>
      </p:sp>
      <p:sp>
        <p:nvSpPr>
          <p:cNvPr id="3" name="TextBox 2">
            <a:extLst>
              <a:ext uri="{FF2B5EF4-FFF2-40B4-BE49-F238E27FC236}">
                <a16:creationId xmlns:a16="http://schemas.microsoft.com/office/drawing/2014/main" id="{CB0049F2-D01F-9D16-3106-8C238E224BDE}"/>
              </a:ext>
            </a:extLst>
          </p:cNvPr>
          <p:cNvSpPr txBox="1"/>
          <p:nvPr/>
        </p:nvSpPr>
        <p:spPr>
          <a:xfrm>
            <a:off x="0" y="3607205"/>
            <a:ext cx="3392128" cy="107721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Trebuchet MS" panose="020B0603020202020204"/>
                <a:ea typeface="+mn-ea"/>
                <a:cs typeface="+mn-cs"/>
              </a:rPr>
              <a:t>St. Johns River State College</a:t>
            </a:r>
          </a:p>
        </p:txBody>
      </p:sp>
      <p:pic>
        <p:nvPicPr>
          <p:cNvPr id="6" name="Picture 5">
            <a:extLst>
              <a:ext uri="{FF2B5EF4-FFF2-40B4-BE49-F238E27FC236}">
                <a16:creationId xmlns:a16="http://schemas.microsoft.com/office/drawing/2014/main" id="{1B8F2D89-FE57-7A6B-0746-49CFBF29E00F}"/>
              </a:ext>
            </a:extLst>
          </p:cNvPr>
          <p:cNvPicPr>
            <a:picLocks noChangeAspect="1"/>
          </p:cNvPicPr>
          <p:nvPr/>
        </p:nvPicPr>
        <p:blipFill>
          <a:blip r:embed="rId2"/>
          <a:stretch>
            <a:fillRect/>
          </a:stretch>
        </p:blipFill>
        <p:spPr>
          <a:xfrm>
            <a:off x="3654864" y="2613540"/>
            <a:ext cx="7777779" cy="2725994"/>
          </a:xfrm>
          <a:prstGeom prst="rect">
            <a:avLst/>
          </a:prstGeom>
        </p:spPr>
      </p:pic>
      <p:pic>
        <p:nvPicPr>
          <p:cNvPr id="5" name="Picture 4">
            <a:extLst>
              <a:ext uri="{FF2B5EF4-FFF2-40B4-BE49-F238E27FC236}">
                <a16:creationId xmlns:a16="http://schemas.microsoft.com/office/drawing/2014/main" id="{1E149D23-24BA-3DA8-3017-3C103309C4DA}"/>
              </a:ext>
            </a:extLst>
          </p:cNvPr>
          <p:cNvPicPr>
            <a:picLocks noChangeAspect="1"/>
          </p:cNvPicPr>
          <p:nvPr/>
        </p:nvPicPr>
        <p:blipFill>
          <a:blip r:embed="rId3"/>
          <a:stretch>
            <a:fillRect/>
          </a:stretch>
        </p:blipFill>
        <p:spPr>
          <a:xfrm>
            <a:off x="5200276" y="1003590"/>
            <a:ext cx="4686954" cy="1609950"/>
          </a:xfrm>
          <a:prstGeom prst="rect">
            <a:avLst/>
          </a:prstGeom>
        </p:spPr>
      </p:pic>
    </p:spTree>
    <p:extLst>
      <p:ext uri="{BB962C8B-B14F-4D97-AF65-F5344CB8AC3E}">
        <p14:creationId xmlns:p14="http://schemas.microsoft.com/office/powerpoint/2010/main" val="1711527817"/>
      </p:ext>
    </p:extLst>
  </p:cSld>
  <p:clrMapOvr>
    <a:masterClrMapping/>
  </p:clrMapOvr>
  <mc:AlternateContent xmlns:mc="http://schemas.openxmlformats.org/markup-compatibility/2006" xmlns:p14="http://schemas.microsoft.com/office/powerpoint/2010/main">
    <mc:Choice Requires="p14">
      <p:transition spd="slow" p14:dur="2000" advTm="6120"/>
    </mc:Choice>
    <mc:Fallback xmlns="">
      <p:transition spd="slow" advTm="612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FE4C9-85CE-883A-59A8-35F7F72D44B4}"/>
              </a:ext>
            </a:extLst>
          </p:cNvPr>
          <p:cNvSpPr>
            <a:spLocks noGrp="1"/>
          </p:cNvSpPr>
          <p:nvPr>
            <p:ph type="title"/>
          </p:nvPr>
        </p:nvSpPr>
        <p:spPr>
          <a:xfrm>
            <a:off x="196645" y="1494504"/>
            <a:ext cx="3008671" cy="3628104"/>
          </a:xfrm>
        </p:spPr>
        <p:txBody>
          <a:bodyPr>
            <a:normAutofit/>
          </a:bodyPr>
          <a:lstStyle/>
          <a:p>
            <a:pPr algn="ctr"/>
            <a:r>
              <a:rPr lang="en-US" sz="2500" dirty="0">
                <a:solidFill>
                  <a:schemeClr val="bg1"/>
                </a:solidFill>
                <a:hlinkClick r:id="rId2">
                  <a:extLst>
                    <a:ext uri="{A12FA001-AC4F-418D-AE19-62706E023703}">
                      <ahyp:hlinkClr xmlns:ahyp="http://schemas.microsoft.com/office/drawing/2018/hyperlinkcolor" val="tx"/>
                    </a:ext>
                  </a:extLst>
                </a:hlinkClick>
              </a:rPr>
              <a:t>https://www-bths.stjohns.k12.fl.us/guidance/dual-enrollment-sjrsc/</a:t>
            </a:r>
            <a:endParaRPr lang="en-US" sz="2500" dirty="0">
              <a:solidFill>
                <a:schemeClr val="bg1"/>
              </a:solidFill>
            </a:endParaRPr>
          </a:p>
        </p:txBody>
      </p:sp>
      <p:sp>
        <p:nvSpPr>
          <p:cNvPr id="3" name="Title 1">
            <a:extLst>
              <a:ext uri="{FF2B5EF4-FFF2-40B4-BE49-F238E27FC236}">
                <a16:creationId xmlns:a16="http://schemas.microsoft.com/office/drawing/2014/main" id="{A373778C-AEC1-35D1-7947-5A09A7F884F2}"/>
              </a:ext>
            </a:extLst>
          </p:cNvPr>
          <p:cNvSpPr txBox="1">
            <a:spLocks/>
          </p:cNvSpPr>
          <p:nvPr/>
        </p:nvSpPr>
        <p:spPr>
          <a:xfrm>
            <a:off x="3800168" y="843566"/>
            <a:ext cx="6357456" cy="4929979"/>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pPr algn="ctr"/>
            <a:r>
              <a:rPr lang="en-US" dirty="0">
                <a:solidFill>
                  <a:schemeClr val="accent1">
                    <a:lumMod val="75000"/>
                  </a:schemeClr>
                </a:solidFill>
              </a:rPr>
              <a:t>Please visit the link called</a:t>
            </a:r>
          </a:p>
          <a:p>
            <a:pPr algn="ctr"/>
            <a:r>
              <a:rPr lang="en-US" dirty="0">
                <a:solidFill>
                  <a:schemeClr val="accent1">
                    <a:lumMod val="75000"/>
                  </a:schemeClr>
                </a:solidFill>
              </a:rPr>
              <a:t>‘Dual Enrollment</a:t>
            </a:r>
            <a:br>
              <a:rPr lang="en-US" dirty="0">
                <a:solidFill>
                  <a:schemeClr val="accent1">
                    <a:lumMod val="75000"/>
                  </a:schemeClr>
                </a:solidFill>
              </a:rPr>
            </a:br>
            <a:r>
              <a:rPr lang="en-US" dirty="0">
                <a:solidFill>
                  <a:schemeClr val="accent1">
                    <a:lumMod val="75000"/>
                  </a:schemeClr>
                </a:solidFill>
              </a:rPr>
              <a:t>at St. Johns River State College’</a:t>
            </a:r>
            <a:br>
              <a:rPr lang="en-US" dirty="0">
                <a:solidFill>
                  <a:schemeClr val="accent1">
                    <a:lumMod val="75000"/>
                  </a:schemeClr>
                </a:solidFill>
              </a:rPr>
            </a:br>
            <a:r>
              <a:rPr lang="en-US" dirty="0">
                <a:solidFill>
                  <a:schemeClr val="accent1">
                    <a:lumMod val="75000"/>
                  </a:schemeClr>
                </a:solidFill>
              </a:rPr>
              <a:t>on our School Counseling Website.</a:t>
            </a:r>
            <a:br>
              <a:rPr lang="en-US" sz="2200" dirty="0">
                <a:solidFill>
                  <a:schemeClr val="accent1">
                    <a:lumMod val="75000"/>
                  </a:schemeClr>
                </a:solidFill>
              </a:rPr>
            </a:br>
            <a:br>
              <a:rPr lang="en-US" dirty="0">
                <a:solidFill>
                  <a:schemeClr val="accent1">
                    <a:lumMod val="75000"/>
                  </a:schemeClr>
                </a:solidFill>
              </a:rPr>
            </a:br>
            <a:r>
              <a:rPr lang="en-US" dirty="0">
                <a:solidFill>
                  <a:schemeClr val="accent1">
                    <a:lumMod val="75000"/>
                  </a:schemeClr>
                </a:solidFill>
              </a:rPr>
              <a:t>It is recommended </a:t>
            </a:r>
            <a:r>
              <a:rPr lang="en-US" u="sng" dirty="0">
                <a:solidFill>
                  <a:schemeClr val="accent1">
                    <a:lumMod val="75000"/>
                  </a:schemeClr>
                </a:solidFill>
              </a:rPr>
              <a:t>both</a:t>
            </a:r>
            <a:r>
              <a:rPr lang="en-US" dirty="0">
                <a:solidFill>
                  <a:schemeClr val="accent1">
                    <a:lumMod val="75000"/>
                  </a:schemeClr>
                </a:solidFill>
              </a:rPr>
              <a:t> students and parents read the</a:t>
            </a:r>
            <a:r>
              <a:rPr lang="en-US" dirty="0"/>
              <a:t> </a:t>
            </a:r>
            <a:r>
              <a:rPr lang="en-US" sz="3100" dirty="0">
                <a:solidFill>
                  <a:srgbClr val="0000FF"/>
                </a:solidFill>
              </a:rPr>
              <a:t>Dual Enrollment Frequently Asked Questions </a:t>
            </a:r>
            <a:r>
              <a:rPr lang="en-US" dirty="0">
                <a:solidFill>
                  <a:schemeClr val="accent1">
                    <a:lumMod val="75000"/>
                  </a:schemeClr>
                </a:solidFill>
              </a:rPr>
              <a:t>as this covers a lot of questions we often receive.</a:t>
            </a:r>
            <a:br>
              <a:rPr lang="en-US" dirty="0">
                <a:solidFill>
                  <a:schemeClr val="accent1">
                    <a:lumMod val="75000"/>
                  </a:schemeClr>
                </a:solidFill>
              </a:rPr>
            </a:br>
            <a:endParaRPr lang="en-US" sz="2700" dirty="0"/>
          </a:p>
        </p:txBody>
      </p:sp>
    </p:spTree>
    <p:extLst>
      <p:ext uri="{BB962C8B-B14F-4D97-AF65-F5344CB8AC3E}">
        <p14:creationId xmlns:p14="http://schemas.microsoft.com/office/powerpoint/2010/main" val="66874652"/>
      </p:ext>
    </p:extLst>
  </p:cSld>
  <p:clrMapOvr>
    <a:masterClrMapping/>
  </p:clrMapOvr>
  <mc:AlternateContent xmlns:mc="http://schemas.openxmlformats.org/markup-compatibility/2006" xmlns:p14="http://schemas.microsoft.com/office/powerpoint/2010/main">
    <mc:Choice Requires="p14">
      <p:transition spd="slow" p14:dur="2000" advTm="20843"/>
    </mc:Choice>
    <mc:Fallback xmlns="">
      <p:transition spd="slow" advTm="20843"/>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7503C-B676-4A04-551A-6677CFE7C20F}"/>
              </a:ext>
            </a:extLst>
          </p:cNvPr>
          <p:cNvSpPr>
            <a:spLocks noGrp="1"/>
          </p:cNvSpPr>
          <p:nvPr>
            <p:ph type="title"/>
          </p:nvPr>
        </p:nvSpPr>
        <p:spPr>
          <a:xfrm>
            <a:off x="559347" y="2468458"/>
            <a:ext cx="2233014" cy="1320800"/>
          </a:xfrm>
        </p:spPr>
        <p:txBody>
          <a:bodyPr>
            <a:normAutofit fontScale="90000"/>
          </a:bodyPr>
          <a:lstStyle/>
          <a:p>
            <a:pPr algn="ctr"/>
            <a:r>
              <a:rPr lang="en-US" dirty="0"/>
              <a:t>Why Choose Dual Enrollment?</a:t>
            </a:r>
          </a:p>
        </p:txBody>
      </p:sp>
      <p:graphicFrame>
        <p:nvGraphicFramePr>
          <p:cNvPr id="5" name="Content Placeholder 2">
            <a:extLst>
              <a:ext uri="{FF2B5EF4-FFF2-40B4-BE49-F238E27FC236}">
                <a16:creationId xmlns:a16="http://schemas.microsoft.com/office/drawing/2014/main" id="{037D432A-B557-7B16-9B23-27DAE9059632}"/>
              </a:ext>
            </a:extLst>
          </p:cNvPr>
          <p:cNvGraphicFramePr>
            <a:graphicFrameLocks noGrp="1"/>
          </p:cNvGraphicFramePr>
          <p:nvPr>
            <p:ph idx="1"/>
            <p:extLst>
              <p:ext uri="{D42A27DB-BD31-4B8C-83A1-F6EECF244321}">
                <p14:modId xmlns:p14="http://schemas.microsoft.com/office/powerpoint/2010/main" val="1733813088"/>
              </p:ext>
            </p:extLst>
          </p:nvPr>
        </p:nvGraphicFramePr>
        <p:xfrm>
          <a:off x="3868738" y="863600"/>
          <a:ext cx="7315200" cy="5121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38655743"/>
      </p:ext>
    </p:extLst>
  </p:cSld>
  <p:clrMapOvr>
    <a:masterClrMapping/>
  </p:clrMapOvr>
  <mc:AlternateContent xmlns:mc="http://schemas.openxmlformats.org/markup-compatibility/2006" xmlns:p14="http://schemas.microsoft.com/office/powerpoint/2010/main">
    <mc:Choice Requires="p14">
      <p:transition spd="slow" p14:dur="2000" advClick="0" advTm="27000"/>
    </mc:Choice>
    <mc:Fallback xmlns="">
      <p:transition spd="slow" advClick="0" advTm="27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F250D-9B00-0A75-6DE0-AFE0E71D8808}"/>
              </a:ext>
            </a:extLst>
          </p:cNvPr>
          <p:cNvSpPr>
            <a:spLocks noGrp="1"/>
          </p:cNvSpPr>
          <p:nvPr>
            <p:ph type="title"/>
          </p:nvPr>
        </p:nvSpPr>
        <p:spPr>
          <a:xfrm>
            <a:off x="235974" y="1959923"/>
            <a:ext cx="3051159" cy="2454759"/>
          </a:xfrm>
        </p:spPr>
        <p:txBody>
          <a:bodyPr>
            <a:normAutofit fontScale="90000"/>
          </a:bodyPr>
          <a:lstStyle/>
          <a:p>
            <a:pPr algn="ctr"/>
            <a:r>
              <a:rPr lang="en-US" b="1" dirty="0"/>
              <a:t>Programs Offered through</a:t>
            </a:r>
            <a:br>
              <a:rPr lang="en-US" b="1" dirty="0"/>
            </a:br>
            <a:r>
              <a:rPr lang="en-US" b="1" dirty="0"/>
              <a:t>Dual Enrollment</a:t>
            </a:r>
          </a:p>
        </p:txBody>
      </p:sp>
      <p:sp>
        <p:nvSpPr>
          <p:cNvPr id="3" name="Content Placeholder 2">
            <a:extLst>
              <a:ext uri="{FF2B5EF4-FFF2-40B4-BE49-F238E27FC236}">
                <a16:creationId xmlns:a16="http://schemas.microsoft.com/office/drawing/2014/main" id="{CC171736-C8B3-A487-EB2E-3099026767C0}"/>
              </a:ext>
            </a:extLst>
          </p:cNvPr>
          <p:cNvSpPr>
            <a:spLocks noGrp="1"/>
          </p:cNvSpPr>
          <p:nvPr>
            <p:ph idx="1"/>
          </p:nvPr>
        </p:nvSpPr>
        <p:spPr>
          <a:xfrm>
            <a:off x="3538522" y="951863"/>
            <a:ext cx="7976144" cy="5109792"/>
          </a:xfrm>
        </p:spPr>
        <p:txBody>
          <a:bodyPr>
            <a:noAutofit/>
          </a:bodyPr>
          <a:lstStyle/>
          <a:p>
            <a:r>
              <a:rPr lang="en-US" sz="1600" b="1" dirty="0">
                <a:solidFill>
                  <a:schemeClr val="accent5">
                    <a:lumMod val="75000"/>
                  </a:schemeClr>
                </a:solidFill>
                <a:latin typeface="+mn-lt"/>
              </a:rPr>
              <a:t>Traditional Dual Enrollment</a:t>
            </a:r>
            <a:r>
              <a:rPr lang="en-US" sz="1600" dirty="0">
                <a:solidFill>
                  <a:schemeClr val="accent5">
                    <a:lumMod val="75000"/>
                  </a:schemeClr>
                </a:solidFill>
                <a:latin typeface="+mn-lt"/>
              </a:rPr>
              <a:t>: Traditional Dual Enrollment provides eligible accelerated high school students the opportunity to simultaneously earn both college credit and a high school diploma.  It is recommended that students take no more than ten (10) Dual Enrollment credits in the fall and spring terms, and six (6) Dual Enrollment credits for the summer term. </a:t>
            </a:r>
            <a:endParaRPr lang="en-US" sz="1600" b="1" dirty="0">
              <a:solidFill>
                <a:schemeClr val="accent5">
                  <a:lumMod val="75000"/>
                </a:schemeClr>
              </a:solidFill>
              <a:latin typeface="+mn-lt"/>
            </a:endParaRPr>
          </a:p>
          <a:p>
            <a:r>
              <a:rPr lang="en-US" sz="1600" b="1" dirty="0">
                <a:solidFill>
                  <a:schemeClr val="accent5">
                    <a:lumMod val="75000"/>
                  </a:schemeClr>
                </a:solidFill>
                <a:latin typeface="+mn-lt"/>
              </a:rPr>
              <a:t>Early Admission</a:t>
            </a:r>
            <a:r>
              <a:rPr lang="en-US" sz="1600" dirty="0">
                <a:solidFill>
                  <a:schemeClr val="accent5">
                    <a:lumMod val="75000"/>
                  </a:schemeClr>
                </a:solidFill>
                <a:latin typeface="+mn-lt"/>
              </a:rPr>
              <a:t>: Early Admission is a form of Dual Enrollment which allows eligible high school junior and senior students to enroll in a recommended minimum of twelve (12) and a maximum of sixteen (16) Dual Enrollment credits per fall and spring term, and six (6) Dual Enrollment credits for the summer term.  Early admission students may only attend college courses and may not be enrolled in any high school classes.  </a:t>
            </a:r>
          </a:p>
          <a:p>
            <a:r>
              <a:rPr lang="en-US" sz="1600" b="1" dirty="0">
                <a:solidFill>
                  <a:schemeClr val="accent5">
                    <a:lumMod val="75000"/>
                  </a:schemeClr>
                </a:solidFill>
                <a:latin typeface="+mn-lt"/>
              </a:rPr>
              <a:t>Early College Program</a:t>
            </a:r>
            <a:r>
              <a:rPr lang="en-US" sz="1600" dirty="0">
                <a:solidFill>
                  <a:schemeClr val="accent5">
                    <a:lumMod val="75000"/>
                  </a:schemeClr>
                </a:solidFill>
                <a:latin typeface="+mn-lt"/>
              </a:rPr>
              <a:t>: This program allows admitted students to complete 6</a:t>
            </a:r>
            <a:r>
              <a:rPr lang="en-US" sz="1600" dirty="0">
                <a:solidFill>
                  <a:schemeClr val="accent5">
                    <a:lumMod val="75000"/>
                  </a:schemeClr>
                </a:solidFill>
              </a:rPr>
              <a:t>O</a:t>
            </a:r>
            <a:r>
              <a:rPr lang="en-US" sz="1600" dirty="0">
                <a:solidFill>
                  <a:schemeClr val="accent5">
                    <a:lumMod val="75000"/>
                  </a:schemeClr>
                </a:solidFill>
                <a:latin typeface="+mn-lt"/>
              </a:rPr>
              <a:t> credits of Dual Enrollment coursework, culminating in earning both a standard high school diploma as well as an Associate of Arts (AA) Degree upon the completion of four years of high school.  This program is offered at Tocoi Creek High School and Pedro Menendez High School,</a:t>
            </a:r>
            <a:r>
              <a:rPr lang="en-US" sz="1600" dirty="0">
                <a:solidFill>
                  <a:schemeClr val="accent5">
                    <a:lumMod val="75000"/>
                  </a:schemeClr>
                </a:solidFill>
              </a:rPr>
              <a:t> and s</a:t>
            </a:r>
            <a:r>
              <a:rPr lang="en-US" sz="1600" dirty="0">
                <a:solidFill>
                  <a:schemeClr val="accent5">
                    <a:lumMod val="75000"/>
                  </a:schemeClr>
                </a:solidFill>
                <a:latin typeface="+mn-lt"/>
              </a:rPr>
              <a:t>tudents must begin the Early College Program in the 9</a:t>
            </a:r>
            <a:r>
              <a:rPr lang="en-US" sz="1600" baseline="30000" dirty="0">
                <a:solidFill>
                  <a:schemeClr val="accent5">
                    <a:lumMod val="75000"/>
                  </a:schemeClr>
                </a:solidFill>
                <a:latin typeface="+mn-lt"/>
              </a:rPr>
              <a:t>th</a:t>
            </a:r>
            <a:r>
              <a:rPr lang="en-US" sz="1600" dirty="0">
                <a:solidFill>
                  <a:schemeClr val="accent5">
                    <a:lumMod val="75000"/>
                  </a:schemeClr>
                </a:solidFill>
                <a:latin typeface="+mn-lt"/>
              </a:rPr>
              <a:t> grade. </a:t>
            </a:r>
            <a:endParaRPr lang="en-US" sz="1600" dirty="0">
              <a:solidFill>
                <a:schemeClr val="accent5">
                  <a:lumMod val="75000"/>
                </a:schemeClr>
              </a:solidFill>
            </a:endParaRPr>
          </a:p>
        </p:txBody>
      </p:sp>
    </p:spTree>
    <p:extLst>
      <p:ext uri="{BB962C8B-B14F-4D97-AF65-F5344CB8AC3E}">
        <p14:creationId xmlns:p14="http://schemas.microsoft.com/office/powerpoint/2010/main" val="890251381"/>
      </p:ext>
    </p:extLst>
  </p:cSld>
  <p:clrMapOvr>
    <a:masterClrMapping/>
  </p:clrMapOvr>
  <mc:AlternateContent xmlns:mc="http://schemas.openxmlformats.org/markup-compatibility/2006" xmlns:p14="http://schemas.microsoft.com/office/powerpoint/2010/main">
    <mc:Choice Requires="p14">
      <p:transition spd="slow" p14:dur="2000" advTm="80000"/>
    </mc:Choice>
    <mc:Fallback xmlns="">
      <p:transition spd="slow" advTm="80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1249A-320A-E20A-9CA7-E627748DA7EC}"/>
              </a:ext>
            </a:extLst>
          </p:cNvPr>
          <p:cNvSpPr>
            <a:spLocks noGrp="1"/>
          </p:cNvSpPr>
          <p:nvPr>
            <p:ph type="title"/>
          </p:nvPr>
        </p:nvSpPr>
        <p:spPr>
          <a:xfrm>
            <a:off x="5546566" y="1012722"/>
            <a:ext cx="5642543" cy="678426"/>
          </a:xfrm>
        </p:spPr>
        <p:txBody>
          <a:bodyPr vert="horz" lIns="91440" tIns="45720" rIns="91440" bIns="45720" rtlCol="0" anchor="t">
            <a:normAutofit/>
          </a:bodyPr>
          <a:lstStyle/>
          <a:p>
            <a:pPr algn="ctr"/>
            <a:r>
              <a:rPr lang="en-US" b="1" dirty="0"/>
              <a:t>Dual Enrollment Eligibility</a:t>
            </a:r>
          </a:p>
        </p:txBody>
      </p:sp>
      <p:sp>
        <p:nvSpPr>
          <p:cNvPr id="3" name="Content Placeholder 2">
            <a:extLst>
              <a:ext uri="{FF2B5EF4-FFF2-40B4-BE49-F238E27FC236}">
                <a16:creationId xmlns:a16="http://schemas.microsoft.com/office/drawing/2014/main" id="{9B6AB208-D8B0-72AB-D1FD-614863ECBFAF}"/>
              </a:ext>
            </a:extLst>
          </p:cNvPr>
          <p:cNvSpPr>
            <a:spLocks noGrp="1"/>
          </p:cNvSpPr>
          <p:nvPr>
            <p:ph sz="half" idx="1"/>
          </p:nvPr>
        </p:nvSpPr>
        <p:spPr>
          <a:xfrm>
            <a:off x="6096000" y="1826292"/>
            <a:ext cx="4572390" cy="4122224"/>
          </a:xfrm>
        </p:spPr>
        <p:txBody>
          <a:bodyPr vert="horz" lIns="91440" tIns="45720" rIns="91440" bIns="45720" rtlCol="0">
            <a:normAutofit lnSpcReduction="10000"/>
          </a:bodyPr>
          <a:lstStyle/>
          <a:p>
            <a:r>
              <a:rPr lang="en-US" dirty="0"/>
              <a:t>Minimum 3.0 unweighted high school GPA</a:t>
            </a:r>
          </a:p>
          <a:p>
            <a:pPr lvl="1"/>
            <a:r>
              <a:rPr lang="en-US" dirty="0"/>
              <a:t>Maintain a 3.0 unweighted high school GPA and a 2.0 college GPA to stay in the DE program</a:t>
            </a:r>
          </a:p>
          <a:p>
            <a:r>
              <a:rPr lang="en-US" dirty="0"/>
              <a:t>Have taken a placement test that is less than two years old and provide an OFFICIAL copy	of the test scores</a:t>
            </a:r>
          </a:p>
          <a:p>
            <a:pPr lvl="1"/>
            <a:r>
              <a:rPr lang="en-US" dirty="0"/>
              <a:t>ACT, PSAT, SAT, or PERT</a:t>
            </a:r>
          </a:p>
          <a:p>
            <a:pPr lvl="1"/>
            <a:r>
              <a:rPr lang="en-US" dirty="0"/>
              <a:t>Specific qualifying scores are needed for English Composition and College Algebra</a:t>
            </a:r>
          </a:p>
          <a:p>
            <a:r>
              <a:rPr lang="en-US" dirty="0"/>
              <a:t>Have you’re their own transportation if taking courses on the college campus </a:t>
            </a:r>
          </a:p>
        </p:txBody>
      </p:sp>
      <p:pic>
        <p:nvPicPr>
          <p:cNvPr id="10" name="Content Placeholder 9" descr="A picture containing table, indoor, person, desk&#10;&#10;Description automatically generated">
            <a:extLst>
              <a:ext uri="{FF2B5EF4-FFF2-40B4-BE49-F238E27FC236}">
                <a16:creationId xmlns:a16="http://schemas.microsoft.com/office/drawing/2014/main" id="{70EF4465-06A1-B40E-AD74-5CDA750FD4F3}"/>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17356" r="30133" b="-2"/>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Tree>
    <p:extLst>
      <p:ext uri="{BB962C8B-B14F-4D97-AF65-F5344CB8AC3E}">
        <p14:creationId xmlns:p14="http://schemas.microsoft.com/office/powerpoint/2010/main" val="395401260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46000"/>
    </mc:Choice>
    <mc:Fallback xmlns="">
      <p:transition spd="slow" advTm="46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952AC-6C79-430E-A66F-F64BFF1C98FA}"/>
              </a:ext>
            </a:extLst>
          </p:cNvPr>
          <p:cNvSpPr>
            <a:spLocks noGrp="1"/>
          </p:cNvSpPr>
          <p:nvPr>
            <p:ph type="title"/>
          </p:nvPr>
        </p:nvSpPr>
        <p:spPr>
          <a:xfrm>
            <a:off x="477558" y="2001967"/>
            <a:ext cx="2544069" cy="2305163"/>
          </a:xfrm>
        </p:spPr>
        <p:txBody>
          <a:bodyPr>
            <a:normAutofit/>
          </a:bodyPr>
          <a:lstStyle/>
          <a:p>
            <a:pPr algn="ctr"/>
            <a:r>
              <a:rPr lang="en-US" spc="-85" dirty="0">
                <a:latin typeface="+mn-lt"/>
              </a:rPr>
              <a:t>Dual</a:t>
            </a:r>
            <a:br>
              <a:rPr lang="en-US" spc="-85" dirty="0">
                <a:latin typeface="+mn-lt"/>
              </a:rPr>
            </a:br>
            <a:r>
              <a:rPr lang="en-US" spc="-85" dirty="0">
                <a:latin typeface="+mn-lt"/>
              </a:rPr>
              <a:t>Enrollment Placement Testing</a:t>
            </a:r>
            <a:endParaRPr lang="en-US" dirty="0"/>
          </a:p>
        </p:txBody>
      </p:sp>
      <p:sp>
        <p:nvSpPr>
          <p:cNvPr id="3" name="Content Placeholder 2">
            <a:extLst>
              <a:ext uri="{FF2B5EF4-FFF2-40B4-BE49-F238E27FC236}">
                <a16:creationId xmlns:a16="http://schemas.microsoft.com/office/drawing/2014/main" id="{BD44C8E1-2726-E8EA-79E9-CF139023716A}"/>
              </a:ext>
            </a:extLst>
          </p:cNvPr>
          <p:cNvSpPr>
            <a:spLocks noGrp="1"/>
          </p:cNvSpPr>
          <p:nvPr>
            <p:ph idx="1"/>
          </p:nvPr>
        </p:nvSpPr>
        <p:spPr>
          <a:xfrm>
            <a:off x="3869268" y="864108"/>
            <a:ext cx="7315200" cy="2998765"/>
          </a:xfrm>
        </p:spPr>
        <p:txBody>
          <a:bodyPr>
            <a:normAutofit/>
          </a:bodyPr>
          <a:lstStyle/>
          <a:p>
            <a:r>
              <a:rPr lang="en-US" spc="25" dirty="0">
                <a:effectLst/>
                <a:latin typeface="Calibri" panose="020F0502020204030204" pitchFamily="34" charset="0"/>
                <a:ea typeface="Calibri" panose="020F0502020204030204" pitchFamily="34" charset="0"/>
                <a:cs typeface="Calibri" panose="020F0502020204030204" pitchFamily="34" charset="0"/>
              </a:rPr>
              <a:t>As previously mentioned, students must provide an official copy of their test scores.</a:t>
            </a:r>
          </a:p>
          <a:p>
            <a:r>
              <a:rPr lang="en-US" spc="25" dirty="0">
                <a:effectLst/>
                <a:latin typeface="Calibri" panose="020F0502020204030204" pitchFamily="34" charset="0"/>
                <a:ea typeface="Calibri" panose="020F0502020204030204" pitchFamily="34" charset="0"/>
                <a:cs typeface="Calibri" panose="020F0502020204030204" pitchFamily="34" charset="0"/>
              </a:rPr>
              <a:t>Students do not need a </a:t>
            </a:r>
            <a:r>
              <a:rPr lang="en-US" spc="25" dirty="0">
                <a:latin typeface="Calibri" panose="020F0502020204030204" pitchFamily="34" charset="0"/>
                <a:ea typeface="Calibri" panose="020F0502020204030204" pitchFamily="34" charset="0"/>
                <a:cs typeface="Calibri" panose="020F0502020204030204" pitchFamily="34" charset="0"/>
              </a:rPr>
              <a:t>minimum</a:t>
            </a:r>
            <a:r>
              <a:rPr lang="en-US" spc="25" dirty="0">
                <a:effectLst/>
                <a:latin typeface="Calibri" panose="020F0502020204030204" pitchFamily="34" charset="0"/>
                <a:ea typeface="Calibri" panose="020F0502020204030204" pitchFamily="34" charset="0"/>
                <a:cs typeface="Calibri" panose="020F0502020204030204" pitchFamily="34" charset="0"/>
              </a:rPr>
              <a:t> test score in order to begin Dual Enrollment, </a:t>
            </a:r>
            <a:r>
              <a:rPr lang="en-US" b="1" spc="25" dirty="0">
                <a:effectLst/>
                <a:latin typeface="Calibri" panose="020F0502020204030204" pitchFamily="34" charset="0"/>
                <a:ea typeface="Calibri" panose="020F0502020204030204" pitchFamily="34" charset="0"/>
                <a:cs typeface="Calibri" panose="020F0502020204030204" pitchFamily="34" charset="0"/>
              </a:rPr>
              <a:t>BUT</a:t>
            </a:r>
            <a:r>
              <a:rPr lang="en-US" spc="25" dirty="0">
                <a:effectLst/>
                <a:latin typeface="Calibri" panose="020F0502020204030204" pitchFamily="34" charset="0"/>
                <a:ea typeface="Calibri" panose="020F0502020204030204" pitchFamily="34" charset="0"/>
                <a:cs typeface="Calibri" panose="020F0502020204030204" pitchFamily="34" charset="0"/>
              </a:rPr>
              <a:t> they will need certain college-ready test scores if they wish to take </a:t>
            </a:r>
            <a:r>
              <a:rPr lang="en-US" spc="25" dirty="0">
                <a:latin typeface="Calibri" panose="020F0502020204030204" pitchFamily="34" charset="0"/>
                <a:ea typeface="Calibri" panose="020F0502020204030204" pitchFamily="34" charset="0"/>
                <a:cs typeface="Calibri" panose="020F0502020204030204" pitchFamily="34" charset="0"/>
              </a:rPr>
              <a:t>certain</a:t>
            </a:r>
            <a:r>
              <a:rPr lang="en-US" spc="25" dirty="0">
                <a:effectLst/>
                <a:latin typeface="Calibri" panose="020F0502020204030204" pitchFamily="34" charset="0"/>
                <a:ea typeface="Calibri" panose="020F0502020204030204" pitchFamily="34" charset="0"/>
                <a:cs typeface="Calibri" panose="020F0502020204030204" pitchFamily="34" charset="0"/>
              </a:rPr>
              <a:t> courses. </a:t>
            </a:r>
          </a:p>
          <a:p>
            <a:pPr>
              <a:buFont typeface="Arial" panose="020B0604020202020204" pitchFamily="34" charset="0"/>
              <a:buChar char="•"/>
            </a:pPr>
            <a:r>
              <a:rPr lang="en-US" spc="25" dirty="0">
                <a:latin typeface="Calibri" panose="020F0502020204030204" pitchFamily="34" charset="0"/>
                <a:ea typeface="Calibri" panose="020F0502020204030204" pitchFamily="34" charset="0"/>
                <a:cs typeface="Calibri" panose="020F0502020204030204" pitchFamily="34" charset="0"/>
              </a:rPr>
              <a:t>These courses</a:t>
            </a:r>
            <a:r>
              <a:rPr lang="en-US" spc="25" dirty="0">
                <a:effectLst/>
                <a:latin typeface="Calibri" panose="020F0502020204030204" pitchFamily="34" charset="0"/>
                <a:ea typeface="Calibri" panose="020F0502020204030204" pitchFamily="34" charset="0"/>
                <a:cs typeface="Calibri" panose="020F0502020204030204" pitchFamily="34" charset="0"/>
              </a:rPr>
              <a:t> include: </a:t>
            </a:r>
          </a:p>
          <a:p>
            <a:pPr marL="0" indent="0">
              <a:buNone/>
            </a:pPr>
            <a:r>
              <a:rPr lang="en-US" spc="25" dirty="0">
                <a:latin typeface="Calibri" panose="020F0502020204030204" pitchFamily="34" charset="0"/>
                <a:ea typeface="Calibri" panose="020F0502020204030204" pitchFamily="34" charset="0"/>
                <a:cs typeface="Calibri" panose="020F0502020204030204" pitchFamily="34" charset="0"/>
              </a:rPr>
              <a:t>	ENC 1101 – English Composition</a:t>
            </a:r>
          </a:p>
          <a:p>
            <a:pPr marL="0" indent="0">
              <a:buNone/>
            </a:pPr>
            <a:r>
              <a:rPr lang="en-US" spc="25" dirty="0">
                <a:latin typeface="Calibri" panose="020F0502020204030204" pitchFamily="34" charset="0"/>
                <a:ea typeface="Calibri" panose="020F0502020204030204" pitchFamily="34" charset="0"/>
                <a:cs typeface="Calibri" panose="020F0502020204030204" pitchFamily="34" charset="0"/>
              </a:rPr>
              <a:t>	MAC 1105 – College Algebra</a:t>
            </a:r>
            <a:endParaRPr lang="en-US" dirty="0"/>
          </a:p>
        </p:txBody>
      </p:sp>
      <p:pic>
        <p:nvPicPr>
          <p:cNvPr id="6" name="Picture 5">
            <a:extLst>
              <a:ext uri="{FF2B5EF4-FFF2-40B4-BE49-F238E27FC236}">
                <a16:creationId xmlns:a16="http://schemas.microsoft.com/office/drawing/2014/main" id="{1556F874-D43B-A79C-404E-46F6F6B33A4E}"/>
              </a:ext>
            </a:extLst>
          </p:cNvPr>
          <p:cNvPicPr>
            <a:picLocks noChangeAspect="1"/>
          </p:cNvPicPr>
          <p:nvPr/>
        </p:nvPicPr>
        <p:blipFill>
          <a:blip r:embed="rId2"/>
          <a:stretch>
            <a:fillRect/>
          </a:stretch>
        </p:blipFill>
        <p:spPr>
          <a:xfrm>
            <a:off x="3506304" y="3922295"/>
            <a:ext cx="8169297" cy="2071597"/>
          </a:xfrm>
          <a:prstGeom prst="rect">
            <a:avLst/>
          </a:prstGeom>
        </p:spPr>
      </p:pic>
    </p:spTree>
    <p:extLst>
      <p:ext uri="{BB962C8B-B14F-4D97-AF65-F5344CB8AC3E}">
        <p14:creationId xmlns:p14="http://schemas.microsoft.com/office/powerpoint/2010/main" val="3101134571"/>
      </p:ext>
    </p:extLst>
  </p:cSld>
  <p:clrMapOvr>
    <a:masterClrMapping/>
  </p:clrMapOvr>
  <mc:AlternateContent xmlns:mc="http://schemas.openxmlformats.org/markup-compatibility/2006" xmlns:p14="http://schemas.microsoft.com/office/powerpoint/2010/main">
    <mc:Choice Requires="p14">
      <p:transition spd="slow" p14:dur="2000" advTm="32000"/>
    </mc:Choice>
    <mc:Fallback xmlns="">
      <p:transition spd="slow" advTm="32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82039-96D9-4B22-D89B-FE9B3FB842FA}"/>
              </a:ext>
            </a:extLst>
          </p:cNvPr>
          <p:cNvSpPr>
            <a:spLocks noGrp="1"/>
          </p:cNvSpPr>
          <p:nvPr>
            <p:ph type="title"/>
          </p:nvPr>
        </p:nvSpPr>
        <p:spPr>
          <a:xfrm>
            <a:off x="352869" y="2251587"/>
            <a:ext cx="2665635" cy="1917290"/>
          </a:xfrm>
        </p:spPr>
        <p:txBody>
          <a:bodyPr>
            <a:normAutofit/>
          </a:bodyPr>
          <a:lstStyle/>
          <a:p>
            <a:pPr algn="ctr"/>
            <a:r>
              <a:rPr lang="en-US" b="1" dirty="0"/>
              <a:t>Course Delivery Options</a:t>
            </a:r>
          </a:p>
        </p:txBody>
      </p:sp>
      <p:sp>
        <p:nvSpPr>
          <p:cNvPr id="3" name="Content Placeholder 2">
            <a:extLst>
              <a:ext uri="{FF2B5EF4-FFF2-40B4-BE49-F238E27FC236}">
                <a16:creationId xmlns:a16="http://schemas.microsoft.com/office/drawing/2014/main" id="{13DB2BF2-5C73-0279-7FB3-49AA18778829}"/>
              </a:ext>
            </a:extLst>
          </p:cNvPr>
          <p:cNvSpPr>
            <a:spLocks noGrp="1"/>
          </p:cNvSpPr>
          <p:nvPr>
            <p:ph idx="1"/>
          </p:nvPr>
        </p:nvSpPr>
        <p:spPr>
          <a:xfrm>
            <a:off x="4505111" y="1218742"/>
            <a:ext cx="5138671" cy="4420515"/>
          </a:xfrm>
        </p:spPr>
        <p:txBody>
          <a:bodyPr>
            <a:normAutofit fontScale="92500" lnSpcReduction="10000"/>
          </a:bodyPr>
          <a:lstStyle/>
          <a:p>
            <a:r>
              <a:rPr lang="en-US" b="1" dirty="0">
                <a:solidFill>
                  <a:schemeClr val="accent5">
                    <a:lumMod val="75000"/>
                  </a:schemeClr>
                </a:solidFill>
              </a:rPr>
              <a:t>SJR State Campus </a:t>
            </a:r>
            <a:r>
              <a:rPr lang="en-US" dirty="0">
                <a:solidFill>
                  <a:schemeClr val="accent5">
                    <a:lumMod val="75000"/>
                  </a:schemeClr>
                </a:solidFill>
              </a:rPr>
              <a:t>– In-person course at the St. Augustine, Orange Park or Palatka campus that meets at specific dates and specific times.</a:t>
            </a:r>
          </a:p>
          <a:p>
            <a:pPr marL="0" indent="0">
              <a:buNone/>
            </a:pPr>
            <a:endParaRPr lang="en-US" sz="900" dirty="0">
              <a:solidFill>
                <a:schemeClr val="accent5">
                  <a:lumMod val="75000"/>
                </a:schemeClr>
              </a:solidFill>
            </a:endParaRPr>
          </a:p>
          <a:p>
            <a:r>
              <a:rPr lang="en-US" b="1" dirty="0">
                <a:solidFill>
                  <a:schemeClr val="accent5">
                    <a:lumMod val="75000"/>
                  </a:schemeClr>
                </a:solidFill>
              </a:rPr>
              <a:t>Online</a:t>
            </a:r>
            <a:r>
              <a:rPr lang="en-US" dirty="0">
                <a:solidFill>
                  <a:schemeClr val="accent5">
                    <a:lumMod val="75000"/>
                  </a:schemeClr>
                </a:solidFill>
              </a:rPr>
              <a:t> -  Students complete the course completely online with no meeting times.</a:t>
            </a:r>
          </a:p>
          <a:p>
            <a:pPr marL="0" indent="0">
              <a:buNone/>
            </a:pPr>
            <a:endParaRPr lang="en-US" sz="900" dirty="0">
              <a:solidFill>
                <a:schemeClr val="accent5">
                  <a:lumMod val="75000"/>
                </a:schemeClr>
              </a:solidFill>
            </a:endParaRPr>
          </a:p>
          <a:p>
            <a:r>
              <a:rPr lang="en-US" b="1" dirty="0">
                <a:solidFill>
                  <a:schemeClr val="accent5">
                    <a:lumMod val="75000"/>
                  </a:schemeClr>
                </a:solidFill>
              </a:rPr>
              <a:t>LIVE Online </a:t>
            </a:r>
            <a:r>
              <a:rPr lang="en-US" dirty="0">
                <a:solidFill>
                  <a:schemeClr val="accent5">
                    <a:lumMod val="75000"/>
                  </a:schemeClr>
                </a:solidFill>
              </a:rPr>
              <a:t>– Similar to online but students will be required to meet and sign in on their computer on specific dates and times, i.e. – Tuesdays and Thursdays from 6-7:30pm while at home on their computer.</a:t>
            </a:r>
          </a:p>
          <a:p>
            <a:pPr marL="0" indent="0">
              <a:buNone/>
            </a:pPr>
            <a:endParaRPr lang="en-US" sz="900" dirty="0">
              <a:solidFill>
                <a:schemeClr val="accent5">
                  <a:lumMod val="75000"/>
                </a:schemeClr>
              </a:solidFill>
            </a:endParaRPr>
          </a:p>
          <a:p>
            <a:r>
              <a:rPr lang="en-US" b="1" dirty="0">
                <a:solidFill>
                  <a:schemeClr val="accent5">
                    <a:lumMod val="75000"/>
                  </a:schemeClr>
                </a:solidFill>
              </a:rPr>
              <a:t>Hybrid</a:t>
            </a:r>
            <a:r>
              <a:rPr lang="en-US" dirty="0">
                <a:solidFill>
                  <a:schemeClr val="accent5">
                    <a:lumMod val="75000"/>
                  </a:schemeClr>
                </a:solidFill>
              </a:rPr>
              <a:t> – Students have a mix of online and meeting in-person at one of the 3 campuses.</a:t>
            </a:r>
          </a:p>
        </p:txBody>
      </p:sp>
    </p:spTree>
    <p:extLst>
      <p:ext uri="{BB962C8B-B14F-4D97-AF65-F5344CB8AC3E}">
        <p14:creationId xmlns:p14="http://schemas.microsoft.com/office/powerpoint/2010/main" val="1818808927"/>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48846-0019-8320-C6CA-4F7876A95E50}"/>
              </a:ext>
            </a:extLst>
          </p:cNvPr>
          <p:cNvSpPr>
            <a:spLocks noGrp="1"/>
          </p:cNvSpPr>
          <p:nvPr>
            <p:ph type="title"/>
          </p:nvPr>
        </p:nvSpPr>
        <p:spPr>
          <a:xfrm>
            <a:off x="388835" y="2202934"/>
            <a:ext cx="2826313" cy="2113427"/>
          </a:xfrm>
        </p:spPr>
        <p:txBody>
          <a:bodyPr>
            <a:normAutofit/>
          </a:bodyPr>
          <a:lstStyle/>
          <a:p>
            <a:r>
              <a:rPr lang="en-US" sz="3600" spc="-105" dirty="0">
                <a:latin typeface="+mn-lt"/>
              </a:rPr>
              <a:t>Transferring</a:t>
            </a:r>
            <a:r>
              <a:rPr lang="en-US" sz="3600" spc="-55" dirty="0">
                <a:latin typeface="+mn-lt"/>
              </a:rPr>
              <a:t> </a:t>
            </a:r>
            <a:r>
              <a:rPr lang="en-US" sz="3600" spc="-75" dirty="0">
                <a:latin typeface="+mn-lt"/>
              </a:rPr>
              <a:t>Dual </a:t>
            </a:r>
            <a:r>
              <a:rPr lang="en-US" sz="3600" spc="-95" dirty="0">
                <a:latin typeface="+mn-lt"/>
              </a:rPr>
              <a:t>Enrollment </a:t>
            </a:r>
            <a:r>
              <a:rPr lang="en-US" sz="3600" spc="-670" dirty="0">
                <a:latin typeface="+mn-lt"/>
              </a:rPr>
              <a:t> </a:t>
            </a:r>
            <a:r>
              <a:rPr lang="en-US" sz="3600" spc="-90" dirty="0">
                <a:latin typeface="+mn-lt"/>
              </a:rPr>
              <a:t>Courses</a:t>
            </a:r>
            <a:endParaRPr lang="en-US" dirty="0"/>
          </a:p>
        </p:txBody>
      </p:sp>
      <p:sp>
        <p:nvSpPr>
          <p:cNvPr id="3" name="Content Placeholder 2">
            <a:extLst>
              <a:ext uri="{FF2B5EF4-FFF2-40B4-BE49-F238E27FC236}">
                <a16:creationId xmlns:a16="http://schemas.microsoft.com/office/drawing/2014/main" id="{21C2B63F-325C-9D4E-F5CD-71A38390FE00}"/>
              </a:ext>
            </a:extLst>
          </p:cNvPr>
          <p:cNvSpPr>
            <a:spLocks noGrp="1"/>
          </p:cNvSpPr>
          <p:nvPr>
            <p:ph idx="1"/>
          </p:nvPr>
        </p:nvSpPr>
        <p:spPr>
          <a:xfrm>
            <a:off x="3744998" y="1297172"/>
            <a:ext cx="7385118" cy="4694824"/>
          </a:xfrm>
        </p:spPr>
        <p:txBody>
          <a:bodyPr>
            <a:normAutofit lnSpcReduction="10000"/>
          </a:bodyPr>
          <a:lstStyle/>
          <a:p>
            <a:pPr marL="299085" marR="410209" indent="-287020">
              <a:lnSpc>
                <a:spcPct val="100000"/>
              </a:lnSpc>
              <a:spcBef>
                <a:spcPts val="95"/>
              </a:spcBef>
              <a:buClr>
                <a:srgbClr val="92D050"/>
              </a:buClr>
              <a:buChar char="•"/>
              <a:tabLst>
                <a:tab pos="299085" algn="l"/>
                <a:tab pos="299720" algn="l"/>
              </a:tabLst>
            </a:pPr>
            <a:r>
              <a:rPr lang="en-US" sz="2000" spc="-5" dirty="0">
                <a:cs typeface="Arial"/>
              </a:rPr>
              <a:t>Credits taken through Dual Enrollment at SJRSC can transfer to the Florida State University System (SUS) due to the Florida Common Course Numbering System and the statewide articulation</a:t>
            </a:r>
            <a:r>
              <a:rPr lang="en-US" sz="2000" dirty="0">
                <a:cs typeface="Arial"/>
              </a:rPr>
              <a:t> </a:t>
            </a:r>
            <a:r>
              <a:rPr lang="en-US" sz="2000" spc="-5" dirty="0">
                <a:cs typeface="Arial"/>
              </a:rPr>
              <a:t>agreement.</a:t>
            </a:r>
            <a:endParaRPr lang="en-US" sz="2000" dirty="0">
              <a:cs typeface="Arial"/>
            </a:endParaRPr>
          </a:p>
          <a:p>
            <a:pPr>
              <a:lnSpc>
                <a:spcPct val="100000"/>
              </a:lnSpc>
              <a:spcBef>
                <a:spcPts val="20"/>
              </a:spcBef>
              <a:buClr>
                <a:srgbClr val="92D050"/>
              </a:buClr>
              <a:buFont typeface="Arial"/>
              <a:buChar char="•"/>
            </a:pPr>
            <a:endParaRPr lang="en-US" sz="2400" dirty="0">
              <a:cs typeface="Arial"/>
            </a:endParaRPr>
          </a:p>
          <a:p>
            <a:pPr marL="299085" marR="5080" indent="-287020">
              <a:lnSpc>
                <a:spcPct val="100000"/>
              </a:lnSpc>
              <a:buClr>
                <a:srgbClr val="92D050"/>
              </a:buClr>
              <a:buChar char="•"/>
              <a:tabLst>
                <a:tab pos="299085" algn="l"/>
                <a:tab pos="299720" algn="l"/>
              </a:tabLst>
            </a:pPr>
            <a:r>
              <a:rPr lang="en-US" sz="2000" spc="-5" dirty="0">
                <a:cs typeface="Arial"/>
              </a:rPr>
              <a:t>Upon high school graduation, if students do not attend the same </a:t>
            </a:r>
            <a:r>
              <a:rPr lang="en-US" sz="2000" dirty="0">
                <a:cs typeface="Arial"/>
              </a:rPr>
              <a:t>college </a:t>
            </a:r>
            <a:r>
              <a:rPr lang="en-US" sz="2000" spc="-5" dirty="0">
                <a:cs typeface="Arial"/>
              </a:rPr>
              <a:t>or university </a:t>
            </a:r>
            <a:r>
              <a:rPr lang="en-US" sz="2000" spc="-10" dirty="0">
                <a:cs typeface="Arial"/>
              </a:rPr>
              <a:t>where </a:t>
            </a:r>
            <a:r>
              <a:rPr lang="en-US" sz="2000" spc="-5" dirty="0">
                <a:cs typeface="Arial"/>
              </a:rPr>
              <a:t>they earned their dual enrollment credit, the application of transfer credits to general education, prerequisite, and degree programs may vary at the receiving</a:t>
            </a:r>
            <a:r>
              <a:rPr lang="en-US" sz="2000" spc="-15" dirty="0">
                <a:cs typeface="Arial"/>
              </a:rPr>
              <a:t> </a:t>
            </a:r>
            <a:r>
              <a:rPr lang="en-US" sz="2000" dirty="0">
                <a:cs typeface="Arial"/>
              </a:rPr>
              <a:t>institution.</a:t>
            </a:r>
          </a:p>
          <a:p>
            <a:pPr marL="0" indent="0">
              <a:lnSpc>
                <a:spcPct val="100000"/>
              </a:lnSpc>
              <a:spcBef>
                <a:spcPts val="20"/>
              </a:spcBef>
              <a:buClr>
                <a:srgbClr val="92D050"/>
              </a:buClr>
              <a:buNone/>
            </a:pPr>
            <a:endParaRPr lang="en-US" sz="2400" dirty="0">
              <a:cs typeface="Arial"/>
            </a:endParaRPr>
          </a:p>
          <a:p>
            <a:pPr marL="299085" marR="462915" indent="-287020">
              <a:lnSpc>
                <a:spcPct val="100000"/>
              </a:lnSpc>
              <a:buClr>
                <a:srgbClr val="92D050"/>
              </a:buClr>
              <a:buChar char="•"/>
              <a:tabLst>
                <a:tab pos="299085" algn="l"/>
                <a:tab pos="299720" algn="l"/>
              </a:tabLst>
            </a:pPr>
            <a:r>
              <a:rPr lang="en-US" sz="2000" spc="-5" dirty="0">
                <a:cs typeface="Arial"/>
              </a:rPr>
              <a:t>For out-of-state</a:t>
            </a:r>
            <a:r>
              <a:rPr lang="en-US" sz="2000" dirty="0">
                <a:cs typeface="Arial"/>
              </a:rPr>
              <a:t> </a:t>
            </a:r>
            <a:r>
              <a:rPr lang="en-US" sz="2000" spc="-5" dirty="0">
                <a:cs typeface="Arial"/>
              </a:rPr>
              <a:t>and private </a:t>
            </a:r>
            <a:r>
              <a:rPr lang="en-US" sz="2000" dirty="0">
                <a:cs typeface="Arial"/>
              </a:rPr>
              <a:t>colleges, students </a:t>
            </a:r>
            <a:r>
              <a:rPr lang="en-US" sz="2000" spc="-5" dirty="0">
                <a:cs typeface="Arial"/>
              </a:rPr>
              <a:t>will need to check with the </a:t>
            </a:r>
            <a:r>
              <a:rPr lang="en-US" sz="2000" dirty="0">
                <a:cs typeface="Arial"/>
              </a:rPr>
              <a:t>individual </a:t>
            </a:r>
            <a:r>
              <a:rPr lang="en-US" sz="2000" spc="-5" dirty="0">
                <a:cs typeface="Arial"/>
              </a:rPr>
              <a:t>schools to inquire whether their dual enrollment credit will be accepted to </a:t>
            </a:r>
            <a:r>
              <a:rPr lang="en-US" sz="2000" spc="-15" dirty="0">
                <a:cs typeface="Arial"/>
              </a:rPr>
              <a:t>transfer.</a:t>
            </a:r>
            <a:endParaRPr lang="en-US" sz="2000" dirty="0">
              <a:cs typeface="Arial"/>
            </a:endParaRPr>
          </a:p>
          <a:p>
            <a:pPr>
              <a:lnSpc>
                <a:spcPct val="90000"/>
              </a:lnSpc>
            </a:pPr>
            <a:endParaRPr lang="en-US" sz="700" dirty="0"/>
          </a:p>
        </p:txBody>
      </p:sp>
    </p:spTree>
    <p:extLst>
      <p:ext uri="{BB962C8B-B14F-4D97-AF65-F5344CB8AC3E}">
        <p14:creationId xmlns:p14="http://schemas.microsoft.com/office/powerpoint/2010/main" val="364396583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43000"/>
    </mc:Choice>
    <mc:Fallback xmlns="">
      <p:transition spd="slow" advTm="43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EE596-44FC-E862-F7E2-B8A120E23954}"/>
              </a:ext>
            </a:extLst>
          </p:cNvPr>
          <p:cNvSpPr>
            <a:spLocks noGrp="1"/>
          </p:cNvSpPr>
          <p:nvPr>
            <p:ph type="title"/>
          </p:nvPr>
        </p:nvSpPr>
        <p:spPr>
          <a:xfrm>
            <a:off x="239526" y="1685999"/>
            <a:ext cx="2867467" cy="3200634"/>
          </a:xfrm>
        </p:spPr>
        <p:txBody>
          <a:bodyPr anchor="ctr">
            <a:normAutofit/>
          </a:bodyPr>
          <a:lstStyle/>
          <a:p>
            <a:pPr algn="ctr"/>
            <a:r>
              <a:rPr lang="en-US" sz="6600" b="1" dirty="0">
                <a:solidFill>
                  <a:schemeClr val="bg1"/>
                </a:solidFill>
              </a:rPr>
              <a:t>Grades</a:t>
            </a:r>
            <a:br>
              <a:rPr lang="en-US" sz="6600" b="1" dirty="0">
                <a:solidFill>
                  <a:schemeClr val="bg1"/>
                </a:solidFill>
              </a:rPr>
            </a:br>
            <a:r>
              <a:rPr lang="en-US" sz="6600" b="1" dirty="0">
                <a:solidFill>
                  <a:schemeClr val="bg1"/>
                </a:solidFill>
              </a:rPr>
              <a:t>and</a:t>
            </a:r>
            <a:br>
              <a:rPr lang="en-US" sz="6600" b="1" dirty="0">
                <a:solidFill>
                  <a:schemeClr val="bg1"/>
                </a:solidFill>
              </a:rPr>
            </a:br>
            <a:r>
              <a:rPr lang="en-US" sz="6600" b="1" dirty="0">
                <a:solidFill>
                  <a:schemeClr val="bg1"/>
                </a:solidFill>
              </a:rPr>
              <a:t>GPA</a:t>
            </a:r>
          </a:p>
        </p:txBody>
      </p:sp>
      <p:graphicFrame>
        <p:nvGraphicFramePr>
          <p:cNvPr id="5" name="Content Placeholder 2">
            <a:extLst>
              <a:ext uri="{FF2B5EF4-FFF2-40B4-BE49-F238E27FC236}">
                <a16:creationId xmlns:a16="http://schemas.microsoft.com/office/drawing/2014/main" id="{844593A4-E8C1-1CD4-6C24-A163A2A981A7}"/>
              </a:ext>
            </a:extLst>
          </p:cNvPr>
          <p:cNvGraphicFramePr>
            <a:graphicFrameLocks noGrp="1"/>
          </p:cNvGraphicFramePr>
          <p:nvPr>
            <p:ph idx="1"/>
            <p:extLst>
              <p:ext uri="{D42A27DB-BD31-4B8C-83A1-F6EECF244321}">
                <p14:modId xmlns:p14="http://schemas.microsoft.com/office/powerpoint/2010/main" val="2875657748"/>
              </p:ext>
            </p:extLst>
          </p:nvPr>
        </p:nvGraphicFramePr>
        <p:xfrm>
          <a:off x="4200062" y="1017405"/>
          <a:ext cx="6692814" cy="48231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85078099"/>
      </p:ext>
    </p:extLst>
  </p:cSld>
  <p:clrMapOvr>
    <a:masterClrMapping/>
  </p:clrMapOvr>
  <mc:AlternateContent xmlns:mc="http://schemas.openxmlformats.org/markup-compatibility/2006" xmlns:p14="http://schemas.microsoft.com/office/powerpoint/2010/main">
    <mc:Choice Requires="p14">
      <p:transition spd="slow" p14:dur="2000" advTm="45000"/>
    </mc:Choice>
    <mc:Fallback xmlns="">
      <p:transition spd="slow" advTm="45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13577A01-3DD8-4E33-BEE1-3065F7E6FB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9599"/>
            <a:ext cx="7052486"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E0C158BD-881F-7A55-13FB-315E747E91D6}"/>
              </a:ext>
            </a:extLst>
          </p:cNvPr>
          <p:cNvSpPr>
            <a:spLocks noGrp="1"/>
          </p:cNvSpPr>
          <p:nvPr>
            <p:ph type="title"/>
          </p:nvPr>
        </p:nvSpPr>
        <p:spPr>
          <a:xfrm>
            <a:off x="0" y="865653"/>
            <a:ext cx="7052486" cy="1255469"/>
          </a:xfrm>
        </p:spPr>
        <p:txBody>
          <a:bodyPr>
            <a:normAutofit/>
          </a:bodyPr>
          <a:lstStyle/>
          <a:p>
            <a:pPr algn="ctr"/>
            <a:r>
              <a:rPr lang="en-US" b="1" dirty="0">
                <a:latin typeface="+mn-lt"/>
              </a:rPr>
              <a:t>Expectations of</a:t>
            </a:r>
            <a:br>
              <a:rPr lang="en-US" b="1" dirty="0">
                <a:latin typeface="+mn-lt"/>
              </a:rPr>
            </a:br>
            <a:r>
              <a:rPr lang="en-US" b="1" dirty="0">
                <a:latin typeface="+mn-lt"/>
              </a:rPr>
              <a:t>Dual Enrollment Students</a:t>
            </a:r>
            <a:endParaRPr lang="en-US" b="1" dirty="0"/>
          </a:p>
        </p:txBody>
      </p:sp>
      <p:sp>
        <p:nvSpPr>
          <p:cNvPr id="3" name="Content Placeholder 2">
            <a:extLst>
              <a:ext uri="{FF2B5EF4-FFF2-40B4-BE49-F238E27FC236}">
                <a16:creationId xmlns:a16="http://schemas.microsoft.com/office/drawing/2014/main" id="{AA1784BA-95EF-8797-F057-1073707CF4AB}"/>
              </a:ext>
            </a:extLst>
          </p:cNvPr>
          <p:cNvSpPr>
            <a:spLocks noGrp="1"/>
          </p:cNvSpPr>
          <p:nvPr>
            <p:ph idx="1"/>
          </p:nvPr>
        </p:nvSpPr>
        <p:spPr>
          <a:xfrm>
            <a:off x="300688" y="2227176"/>
            <a:ext cx="6451109" cy="3231644"/>
          </a:xfrm>
        </p:spPr>
        <p:txBody>
          <a:bodyPr anchor="t">
            <a:noAutofit/>
          </a:bodyPr>
          <a:lstStyle/>
          <a:p>
            <a:pPr>
              <a:buClr>
                <a:schemeClr val="bg1"/>
              </a:buClr>
              <a:buFont typeface="Wingdings" panose="05000000000000000000" pitchFamily="2" charset="2"/>
              <a:buChar char="q"/>
            </a:pPr>
            <a:r>
              <a:rPr lang="en-US" sz="1600" spc="-10" dirty="0">
                <a:solidFill>
                  <a:srgbClr val="FFFFFF"/>
                </a:solidFill>
                <a:cs typeface="Arial"/>
              </a:rPr>
              <a:t> Students handle </a:t>
            </a:r>
            <a:r>
              <a:rPr lang="en-US" sz="1600" b="1" spc="-10" dirty="0">
                <a:solidFill>
                  <a:srgbClr val="FFFFFF"/>
                </a:solidFill>
                <a:cs typeface="Arial"/>
              </a:rPr>
              <a:t>ALL</a:t>
            </a:r>
            <a:r>
              <a:rPr lang="en-US" sz="1600" spc="50" dirty="0">
                <a:solidFill>
                  <a:srgbClr val="FFFFFF"/>
                </a:solidFill>
                <a:cs typeface="Arial"/>
              </a:rPr>
              <a:t> </a:t>
            </a:r>
            <a:r>
              <a:rPr lang="en-US" sz="1600" spc="-5" dirty="0">
                <a:solidFill>
                  <a:srgbClr val="FFFFFF"/>
                </a:solidFill>
                <a:cs typeface="Arial"/>
              </a:rPr>
              <a:t>communication</a:t>
            </a:r>
            <a:r>
              <a:rPr lang="en-US" sz="1600" spc="35" dirty="0">
                <a:solidFill>
                  <a:srgbClr val="FFFFFF"/>
                </a:solidFill>
                <a:cs typeface="Arial"/>
              </a:rPr>
              <a:t> </a:t>
            </a:r>
            <a:r>
              <a:rPr lang="en-US" sz="1600" spc="-5" dirty="0">
                <a:solidFill>
                  <a:srgbClr val="FFFFFF"/>
                </a:solidFill>
                <a:cs typeface="Arial"/>
              </a:rPr>
              <a:t>themselves. Once</a:t>
            </a:r>
            <a:r>
              <a:rPr lang="en-US" sz="1600" spc="-10" dirty="0">
                <a:solidFill>
                  <a:srgbClr val="FFFFFF"/>
                </a:solidFill>
                <a:cs typeface="Arial"/>
              </a:rPr>
              <a:t> </a:t>
            </a:r>
            <a:r>
              <a:rPr lang="en-US" sz="1600" spc="-5" dirty="0">
                <a:solidFill>
                  <a:srgbClr val="FFFFFF"/>
                </a:solidFill>
                <a:cs typeface="Arial"/>
              </a:rPr>
              <a:t>a </a:t>
            </a:r>
            <a:r>
              <a:rPr lang="en-US" sz="1600" spc="-15" dirty="0">
                <a:solidFill>
                  <a:srgbClr val="FFFFFF"/>
                </a:solidFill>
                <a:cs typeface="Arial"/>
              </a:rPr>
              <a:t>dual </a:t>
            </a:r>
            <a:r>
              <a:rPr lang="en-US" sz="1600" spc="-10" dirty="0">
                <a:solidFill>
                  <a:srgbClr val="FFFFFF"/>
                </a:solidFill>
                <a:cs typeface="Arial"/>
              </a:rPr>
              <a:t>enrollment </a:t>
            </a:r>
            <a:r>
              <a:rPr lang="en-US" sz="1600" spc="-5" dirty="0">
                <a:solidFill>
                  <a:srgbClr val="FFFFFF"/>
                </a:solidFill>
                <a:cs typeface="Arial"/>
              </a:rPr>
              <a:t>student they</a:t>
            </a:r>
            <a:r>
              <a:rPr lang="en-US" sz="1600" spc="-15" dirty="0">
                <a:solidFill>
                  <a:srgbClr val="FFFFFF"/>
                </a:solidFill>
                <a:cs typeface="Arial"/>
              </a:rPr>
              <a:t> </a:t>
            </a:r>
            <a:r>
              <a:rPr lang="en-US" sz="1600" spc="-10" dirty="0">
                <a:solidFill>
                  <a:srgbClr val="FFFFFF"/>
                </a:solidFill>
                <a:cs typeface="Arial"/>
              </a:rPr>
              <a:t>are classified as </a:t>
            </a:r>
            <a:r>
              <a:rPr lang="en-US" sz="1600" spc="-5" dirty="0">
                <a:solidFill>
                  <a:srgbClr val="FFFFFF"/>
                </a:solidFill>
                <a:cs typeface="Arial"/>
              </a:rPr>
              <a:t>a </a:t>
            </a:r>
            <a:r>
              <a:rPr lang="en-US" sz="1600" spc="-10" dirty="0">
                <a:solidFill>
                  <a:srgbClr val="FFFFFF"/>
                </a:solidFill>
                <a:cs typeface="Arial"/>
              </a:rPr>
              <a:t>college </a:t>
            </a:r>
            <a:r>
              <a:rPr lang="en-US" sz="1600" spc="-5" dirty="0">
                <a:solidFill>
                  <a:srgbClr val="FFFFFF"/>
                </a:solidFill>
                <a:cs typeface="Arial"/>
              </a:rPr>
              <a:t>student and all communication between the SJRSC office and professors must come through the student, </a:t>
            </a:r>
            <a:r>
              <a:rPr lang="en-US" sz="1600" b="1" spc="-5" dirty="0">
                <a:solidFill>
                  <a:srgbClr val="FFFFFF"/>
                </a:solidFill>
                <a:cs typeface="Arial"/>
              </a:rPr>
              <a:t>not the parent</a:t>
            </a:r>
            <a:r>
              <a:rPr lang="en-US" sz="1600" spc="-5" dirty="0">
                <a:solidFill>
                  <a:srgbClr val="FFFFFF"/>
                </a:solidFill>
                <a:cs typeface="Arial"/>
              </a:rPr>
              <a:t>.</a:t>
            </a:r>
          </a:p>
          <a:p>
            <a:pPr>
              <a:buClr>
                <a:schemeClr val="bg1"/>
              </a:buClr>
              <a:buFont typeface="Wingdings" panose="05000000000000000000" pitchFamily="2" charset="2"/>
              <a:buChar char="q"/>
            </a:pPr>
            <a:r>
              <a:rPr lang="en-US" sz="1600" spc="-5" dirty="0">
                <a:solidFill>
                  <a:srgbClr val="FFFFFF"/>
                </a:solidFill>
                <a:cs typeface="Arial"/>
              </a:rPr>
              <a:t> Students need to have the academic, social </a:t>
            </a:r>
            <a:r>
              <a:rPr lang="en-US" sz="1600" spc="-10" dirty="0">
                <a:solidFill>
                  <a:srgbClr val="FFFFFF"/>
                </a:solidFill>
                <a:cs typeface="Arial"/>
              </a:rPr>
              <a:t>and emotional </a:t>
            </a:r>
            <a:r>
              <a:rPr lang="en-US" sz="1600" spc="-20" dirty="0">
                <a:solidFill>
                  <a:srgbClr val="FFFFFF"/>
                </a:solidFill>
                <a:cs typeface="Arial"/>
              </a:rPr>
              <a:t>maturity to handle DE college level courses.</a:t>
            </a:r>
          </a:p>
          <a:p>
            <a:pPr>
              <a:buClr>
                <a:schemeClr val="bg1"/>
              </a:buClr>
              <a:buFont typeface="Wingdings" panose="05000000000000000000" pitchFamily="2" charset="2"/>
              <a:buChar char="q"/>
            </a:pPr>
            <a:r>
              <a:rPr lang="en-US" sz="1600" spc="-5" dirty="0">
                <a:solidFill>
                  <a:srgbClr val="FFFFFF"/>
                </a:solidFill>
                <a:cs typeface="Arial"/>
              </a:rPr>
              <a:t> Students need to identify if </a:t>
            </a:r>
            <a:r>
              <a:rPr lang="en-US" sz="1600" spc="-15" dirty="0">
                <a:solidFill>
                  <a:srgbClr val="FFFFFF"/>
                </a:solidFill>
                <a:cs typeface="Arial"/>
              </a:rPr>
              <a:t>they </a:t>
            </a:r>
            <a:r>
              <a:rPr lang="en-US" sz="1600" spc="-5" dirty="0">
                <a:solidFill>
                  <a:srgbClr val="FFFFFF"/>
                </a:solidFill>
                <a:cs typeface="Arial"/>
              </a:rPr>
              <a:t>are </a:t>
            </a:r>
            <a:r>
              <a:rPr lang="en-US" sz="1600" spc="-10" dirty="0">
                <a:solidFill>
                  <a:srgbClr val="FFFFFF"/>
                </a:solidFill>
                <a:cs typeface="Arial"/>
              </a:rPr>
              <a:t>having an </a:t>
            </a:r>
            <a:r>
              <a:rPr lang="en-US" sz="1600" spc="-5" dirty="0">
                <a:solidFill>
                  <a:srgbClr val="FFFFFF"/>
                </a:solidFill>
                <a:cs typeface="Arial"/>
              </a:rPr>
              <a:t>issue </a:t>
            </a:r>
            <a:r>
              <a:rPr lang="en-US" sz="1600" spc="-15" dirty="0">
                <a:solidFill>
                  <a:srgbClr val="FFFFFF"/>
                </a:solidFill>
                <a:cs typeface="Arial"/>
              </a:rPr>
              <a:t>with a </a:t>
            </a:r>
            <a:r>
              <a:rPr lang="en-US" sz="1600" spc="-5" dirty="0">
                <a:solidFill>
                  <a:srgbClr val="FFFFFF"/>
                </a:solidFill>
                <a:cs typeface="Arial"/>
              </a:rPr>
              <a:t>course, </a:t>
            </a:r>
            <a:r>
              <a:rPr lang="en-US" sz="1600" spc="-15" dirty="0">
                <a:solidFill>
                  <a:srgbClr val="FFFFFF"/>
                </a:solidFill>
                <a:cs typeface="Arial"/>
              </a:rPr>
              <a:t>instructor, or </a:t>
            </a:r>
            <a:r>
              <a:rPr lang="en-US" sz="1600" spc="-5" dirty="0">
                <a:solidFill>
                  <a:srgbClr val="FFFFFF"/>
                </a:solidFill>
                <a:cs typeface="Arial"/>
              </a:rPr>
              <a:t>assignments and </a:t>
            </a:r>
            <a:r>
              <a:rPr lang="en-US" sz="1600" spc="-10" dirty="0">
                <a:solidFill>
                  <a:srgbClr val="FFFFFF"/>
                </a:solidFill>
                <a:cs typeface="Arial"/>
              </a:rPr>
              <a:t>be able </a:t>
            </a:r>
            <a:r>
              <a:rPr lang="en-US" sz="1600" dirty="0">
                <a:solidFill>
                  <a:srgbClr val="FFFFFF"/>
                </a:solidFill>
                <a:cs typeface="Arial"/>
              </a:rPr>
              <a:t>to </a:t>
            </a:r>
            <a:r>
              <a:rPr lang="en-US" sz="1600" spc="-10" dirty="0">
                <a:solidFill>
                  <a:srgbClr val="FFFFFF"/>
                </a:solidFill>
                <a:cs typeface="Arial"/>
              </a:rPr>
              <a:t>handle </a:t>
            </a:r>
            <a:r>
              <a:rPr lang="en-US" sz="1600" spc="-5" dirty="0">
                <a:solidFill>
                  <a:srgbClr val="FFFFFF"/>
                </a:solidFill>
                <a:cs typeface="Arial"/>
              </a:rPr>
              <a:t>the issue </a:t>
            </a:r>
            <a:r>
              <a:rPr lang="en-US" sz="1600" spc="-15" dirty="0">
                <a:solidFill>
                  <a:srgbClr val="FFFFFF"/>
                </a:solidFill>
                <a:cs typeface="Arial"/>
              </a:rPr>
              <a:t>and  </a:t>
            </a:r>
            <a:r>
              <a:rPr lang="en-US" sz="1600" spc="-5" dirty="0">
                <a:solidFill>
                  <a:srgbClr val="FFFFFF"/>
                </a:solidFill>
                <a:cs typeface="Arial"/>
              </a:rPr>
              <a:t>communicate it</a:t>
            </a:r>
            <a:r>
              <a:rPr lang="en-US" sz="1600" spc="15" dirty="0">
                <a:solidFill>
                  <a:srgbClr val="FFFFFF"/>
                </a:solidFill>
                <a:cs typeface="Arial"/>
              </a:rPr>
              <a:t> </a:t>
            </a:r>
            <a:r>
              <a:rPr lang="en-US" sz="1600" spc="-20" dirty="0">
                <a:solidFill>
                  <a:srgbClr val="FFFFFF"/>
                </a:solidFill>
                <a:cs typeface="Arial"/>
              </a:rPr>
              <a:t>appropriately in a </a:t>
            </a:r>
            <a:r>
              <a:rPr lang="en-US" sz="1600" b="1" spc="-20" dirty="0">
                <a:solidFill>
                  <a:srgbClr val="FFFFFF"/>
                </a:solidFill>
                <a:cs typeface="Arial"/>
              </a:rPr>
              <a:t>timely manner</a:t>
            </a:r>
            <a:r>
              <a:rPr lang="en-US" sz="1600" spc="-20" dirty="0">
                <a:solidFill>
                  <a:srgbClr val="FFFFFF"/>
                </a:solidFill>
                <a:cs typeface="Arial"/>
              </a:rPr>
              <a:t>.</a:t>
            </a:r>
            <a:endParaRPr lang="en-US" sz="1600" dirty="0">
              <a:solidFill>
                <a:srgbClr val="FFFFFF"/>
              </a:solidFill>
              <a:cs typeface="Arial"/>
            </a:endParaRPr>
          </a:p>
          <a:p>
            <a:pPr>
              <a:buClr>
                <a:schemeClr val="bg1"/>
              </a:buClr>
              <a:buFont typeface="Wingdings" panose="05000000000000000000" pitchFamily="2" charset="2"/>
              <a:buChar char="q"/>
            </a:pPr>
            <a:r>
              <a:rPr lang="en-US" sz="1600" spc="-10" dirty="0">
                <a:solidFill>
                  <a:srgbClr val="FFFFFF"/>
                </a:solidFill>
                <a:cs typeface="Arial"/>
              </a:rPr>
              <a:t> SJRSC expects students to log </a:t>
            </a:r>
            <a:r>
              <a:rPr lang="en-US" sz="1600" spc="-5" dirty="0">
                <a:solidFill>
                  <a:srgbClr val="FFFFFF"/>
                </a:solidFill>
                <a:cs typeface="Arial"/>
              </a:rPr>
              <a:t>in </a:t>
            </a:r>
            <a:r>
              <a:rPr lang="en-US" sz="1600" dirty="0">
                <a:solidFill>
                  <a:srgbClr val="FFFFFF"/>
                </a:solidFill>
                <a:cs typeface="Arial"/>
              </a:rPr>
              <a:t>to their</a:t>
            </a:r>
            <a:r>
              <a:rPr lang="en-US" sz="1600" spc="10" dirty="0">
                <a:solidFill>
                  <a:srgbClr val="FFFFFF"/>
                </a:solidFill>
                <a:cs typeface="Arial"/>
              </a:rPr>
              <a:t> </a:t>
            </a:r>
            <a:r>
              <a:rPr lang="en-US" sz="1600" spc="-5" dirty="0">
                <a:solidFill>
                  <a:srgbClr val="FFFFFF"/>
                </a:solidFill>
                <a:cs typeface="Arial"/>
              </a:rPr>
              <a:t>MySJRstate account and check their SJR State email daily as this is the main form of communication that the professors and the DE office will have with students. </a:t>
            </a:r>
            <a:endParaRPr lang="en-US" sz="1600" dirty="0">
              <a:solidFill>
                <a:srgbClr val="FFFFFF"/>
              </a:solidFill>
              <a:cs typeface="Arial"/>
            </a:endParaRPr>
          </a:p>
        </p:txBody>
      </p:sp>
      <p:pic>
        <p:nvPicPr>
          <p:cNvPr id="1026" name="Picture 2" descr="8,300+ High School Boy Computer Stock Photos, Pictures ...">
            <a:extLst>
              <a:ext uri="{FF2B5EF4-FFF2-40B4-BE49-F238E27FC236}">
                <a16:creationId xmlns:a16="http://schemas.microsoft.com/office/drawing/2014/main" id="{DD41BBF1-2EE1-F089-91E3-1B8054AEEBA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594" r="33095"/>
          <a:stretch>
            <a:fillRect/>
          </a:stretch>
        </p:blipFill>
        <p:spPr bwMode="auto">
          <a:xfrm>
            <a:off x="7545032" y="759599"/>
            <a:ext cx="3778286" cy="5330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910057"/>
      </p:ext>
    </p:extLst>
  </p:cSld>
  <p:clrMapOvr>
    <a:masterClrMapping/>
  </p:clrMapOvr>
  <mc:AlternateContent xmlns:mc="http://schemas.openxmlformats.org/markup-compatibility/2006" xmlns:p14="http://schemas.microsoft.com/office/powerpoint/2010/main">
    <mc:Choice Requires="p14">
      <p:transition spd="slow" p14:dur="2000" advTm="57000"/>
    </mc:Choice>
    <mc:Fallback xmlns="">
      <p:transition spd="slow" advTm="57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0516254-1D9F-4F3A-9870-3A3280BE2B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63AF6C5D-AA67-49A7-87FE-0F6B00B8DEEE}"/>
              </a:ext>
            </a:extLst>
          </p:cNvPr>
          <p:cNvSpPr>
            <a:spLocks noGrp="1"/>
          </p:cNvSpPr>
          <p:nvPr>
            <p:ph type="title"/>
          </p:nvPr>
        </p:nvSpPr>
        <p:spPr>
          <a:xfrm>
            <a:off x="1539116" y="864108"/>
            <a:ext cx="3073914" cy="5120639"/>
          </a:xfrm>
        </p:spPr>
        <p:txBody>
          <a:bodyPr>
            <a:normAutofit/>
          </a:bodyPr>
          <a:lstStyle/>
          <a:p>
            <a:r>
              <a:rPr lang="en-US" b="1" spc="-90" dirty="0">
                <a:solidFill>
                  <a:schemeClr val="accent1">
                    <a:lumMod val="75000"/>
                  </a:schemeClr>
                </a:solidFill>
                <a:latin typeface="+mn-lt"/>
              </a:rPr>
              <a:t>Dual Enrollment Application and Registration Process</a:t>
            </a:r>
            <a:endParaRPr lang="en-US" b="1" dirty="0">
              <a:solidFill>
                <a:schemeClr val="accent1">
                  <a:lumMod val="75000"/>
                </a:schemeClr>
              </a:solidFill>
            </a:endParaRPr>
          </a:p>
        </p:txBody>
      </p:sp>
      <p:sp>
        <p:nvSpPr>
          <p:cNvPr id="10" name="Rectangle 9">
            <a:extLst>
              <a:ext uri="{FF2B5EF4-FFF2-40B4-BE49-F238E27FC236}">
                <a16:creationId xmlns:a16="http://schemas.microsoft.com/office/drawing/2014/main" id="{FC14672B-27A5-4CDA-ABAF-5E4CF4B41C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1286934"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2"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51129" y="2085681"/>
            <a:ext cx="0" cy="2686639"/>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6E46EA3-5CF1-F46A-7727-FF44D9A454B2}"/>
              </a:ext>
            </a:extLst>
          </p:cNvPr>
          <p:cNvSpPr>
            <a:spLocks noGrp="1"/>
          </p:cNvSpPr>
          <p:nvPr>
            <p:ph idx="1"/>
          </p:nvPr>
        </p:nvSpPr>
        <p:spPr>
          <a:xfrm>
            <a:off x="5289229" y="761999"/>
            <a:ext cx="5910677" cy="5816391"/>
          </a:xfrm>
        </p:spPr>
        <p:txBody>
          <a:bodyPr>
            <a:noAutofit/>
          </a:bodyPr>
          <a:lstStyle/>
          <a:p>
            <a:pPr marL="285750" indent="-285750">
              <a:spcAft>
                <a:spcPts val="1200"/>
              </a:spcAft>
              <a:buClr>
                <a:srgbClr val="92D050"/>
              </a:buClr>
              <a:buFont typeface="Arial" panose="020B0604020202020204" pitchFamily="34" charset="0"/>
              <a:buChar char="•"/>
            </a:pPr>
            <a:r>
              <a:rPr lang="en-US" sz="1800" dirty="0">
                <a:solidFill>
                  <a:schemeClr val="accent5">
                    <a:lumMod val="75000"/>
                  </a:schemeClr>
                </a:solidFill>
                <a:ea typeface="Times New Roman" panose="02020603050405020304" pitchFamily="18" charset="0"/>
              </a:rPr>
              <a:t>When considering DE, students should consider the rigor and time commitment of their BTHS courses, the time needed for outside commitments and whether they meet the eligibility requirements. They should consult their School Counselor about these things and get any questions answered before the process begins.</a:t>
            </a:r>
          </a:p>
          <a:p>
            <a:pPr marL="285750" indent="-285750">
              <a:spcAft>
                <a:spcPts val="1200"/>
              </a:spcAft>
              <a:buClr>
                <a:srgbClr val="92D050"/>
              </a:buClr>
              <a:buFont typeface="Arial" panose="020B0604020202020204" pitchFamily="34" charset="0"/>
              <a:buChar char="•"/>
            </a:pPr>
            <a:r>
              <a:rPr lang="en-US" sz="1800" dirty="0">
                <a:solidFill>
                  <a:schemeClr val="accent5">
                    <a:lumMod val="75000"/>
                  </a:schemeClr>
                </a:solidFill>
                <a:ea typeface="Times New Roman" panose="02020603050405020304" pitchFamily="18" charset="0"/>
              </a:rPr>
              <a:t>Students will be notified via Schoology when the registration packets are available to pick up in the main Guidance office (packets will also be available online on the School Counseling Webpage).  There will be a packet for ‘New’ students to DE and a packet for ‘Returning’ students. These packets have a LOT of important information and specific steps students must follow. </a:t>
            </a:r>
          </a:p>
          <a:p>
            <a:pPr marL="285750" indent="-285750">
              <a:spcAft>
                <a:spcPts val="1200"/>
              </a:spcAft>
              <a:buClr>
                <a:srgbClr val="92D050"/>
              </a:buClr>
              <a:buFont typeface="Arial" panose="020B0604020202020204" pitchFamily="34" charset="0"/>
              <a:buChar char="•"/>
            </a:pPr>
            <a:r>
              <a:rPr lang="en-US" sz="1800" dirty="0">
                <a:solidFill>
                  <a:schemeClr val="accent5">
                    <a:lumMod val="75000"/>
                  </a:schemeClr>
                </a:solidFill>
                <a:ea typeface="Times New Roman" panose="02020603050405020304" pitchFamily="18" charset="0"/>
              </a:rPr>
              <a:t>We understand new to DE students may need parental assistance with completing the steps in the packet, but we kindly ask that </a:t>
            </a:r>
            <a:r>
              <a:rPr lang="en-US" sz="1800" u="sng" dirty="0">
                <a:solidFill>
                  <a:schemeClr val="accent5">
                    <a:lumMod val="75000"/>
                  </a:schemeClr>
                </a:solidFill>
                <a:ea typeface="Times New Roman" panose="02020603050405020304" pitchFamily="18" charset="0"/>
              </a:rPr>
              <a:t>parents do not complete the packet </a:t>
            </a:r>
            <a:r>
              <a:rPr lang="en-US" sz="1800" dirty="0">
                <a:solidFill>
                  <a:schemeClr val="accent5">
                    <a:lumMod val="75000"/>
                  </a:schemeClr>
                </a:solidFill>
                <a:ea typeface="Times New Roman" panose="02020603050405020304" pitchFamily="18" charset="0"/>
              </a:rPr>
              <a:t>nor enroll their student into courses themselves. Students wanting to take college level courses need to learn how to complete these important steps.</a:t>
            </a:r>
          </a:p>
        </p:txBody>
      </p:sp>
      <p:sp>
        <p:nvSpPr>
          <p:cNvPr id="14" name="Rectangle 13">
            <a:extLst>
              <a:ext uri="{FF2B5EF4-FFF2-40B4-BE49-F238E27FC236}">
                <a16:creationId xmlns:a16="http://schemas.microsoft.com/office/drawing/2014/main" id="{9A206779-5C74-4555-94BC-5845C92EC3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83988" y="767825"/>
            <a:ext cx="508012" cy="5328173"/>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35555439"/>
      </p:ext>
    </p:extLst>
  </p:cSld>
  <p:clrMapOvr>
    <a:masterClrMapping/>
  </p:clrMapOvr>
  <mc:AlternateContent xmlns:mc="http://schemas.openxmlformats.org/markup-compatibility/2006" xmlns:p14="http://schemas.microsoft.com/office/powerpoint/2010/main">
    <mc:Choice Requires="p14">
      <p:transition spd="slow" p14:dur="2000" advTm="124000"/>
    </mc:Choice>
    <mc:Fallback xmlns="">
      <p:transition spd="slow" advTm="124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705258C-4866-8C88-FBCA-F3C5F6A5AB9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CF2878-AB0D-D58A-B985-E379529501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2" name="Title 1">
            <a:extLst>
              <a:ext uri="{FF2B5EF4-FFF2-40B4-BE49-F238E27FC236}">
                <a16:creationId xmlns:a16="http://schemas.microsoft.com/office/drawing/2014/main" id="{371C9760-DCF0-D267-3F16-FE565F26C669}"/>
              </a:ext>
            </a:extLst>
          </p:cNvPr>
          <p:cNvSpPr>
            <a:spLocks noGrp="1"/>
          </p:cNvSpPr>
          <p:nvPr>
            <p:ph type="title"/>
          </p:nvPr>
        </p:nvSpPr>
        <p:spPr>
          <a:xfrm>
            <a:off x="1539116" y="864108"/>
            <a:ext cx="3073914" cy="5120639"/>
          </a:xfrm>
        </p:spPr>
        <p:txBody>
          <a:bodyPr>
            <a:normAutofit/>
          </a:bodyPr>
          <a:lstStyle/>
          <a:p>
            <a:r>
              <a:rPr lang="en-US" b="1" spc="-90" dirty="0">
                <a:solidFill>
                  <a:schemeClr val="accent1">
                    <a:lumMod val="75000"/>
                  </a:schemeClr>
                </a:solidFill>
                <a:latin typeface="+mn-lt"/>
              </a:rPr>
              <a:t>Dual Enrollment Application and Registration Process</a:t>
            </a:r>
            <a:endParaRPr lang="en-US" b="1" dirty="0">
              <a:solidFill>
                <a:schemeClr val="accent1">
                  <a:lumMod val="75000"/>
                </a:schemeClr>
              </a:solidFill>
            </a:endParaRPr>
          </a:p>
        </p:txBody>
      </p:sp>
      <p:sp>
        <p:nvSpPr>
          <p:cNvPr id="10" name="Rectangle 9">
            <a:extLst>
              <a:ext uri="{FF2B5EF4-FFF2-40B4-BE49-F238E27FC236}">
                <a16:creationId xmlns:a16="http://schemas.microsoft.com/office/drawing/2014/main" id="{58464CB5-0CDE-3891-48A6-8091911268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1286934"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cxnSp>
        <p:nvCxnSpPr>
          <p:cNvPr id="12" name="Straight Connector 11">
            <a:extLst>
              <a:ext uri="{FF2B5EF4-FFF2-40B4-BE49-F238E27FC236}">
                <a16:creationId xmlns:a16="http://schemas.microsoft.com/office/drawing/2014/main" id="{869B088C-EDE9-2677-72EE-ADF98DF101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51129" y="2085681"/>
            <a:ext cx="0" cy="2686639"/>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8E824A9-A126-28EC-3102-F45D052E0934}"/>
              </a:ext>
            </a:extLst>
          </p:cNvPr>
          <p:cNvSpPr>
            <a:spLocks noGrp="1"/>
          </p:cNvSpPr>
          <p:nvPr>
            <p:ph idx="1"/>
          </p:nvPr>
        </p:nvSpPr>
        <p:spPr>
          <a:xfrm>
            <a:off x="5289229" y="1740310"/>
            <a:ext cx="5910677" cy="3223598"/>
          </a:xfrm>
        </p:spPr>
        <p:txBody>
          <a:bodyPr>
            <a:noAutofit/>
          </a:bodyPr>
          <a:lstStyle/>
          <a:p>
            <a:pPr marL="285750" indent="-285750">
              <a:spcAft>
                <a:spcPts val="1200"/>
              </a:spcAft>
              <a:buClr>
                <a:srgbClr val="92D050"/>
              </a:buClr>
              <a:buFont typeface="Arial" panose="020B0604020202020204" pitchFamily="34" charset="0"/>
              <a:buChar char="•"/>
            </a:pPr>
            <a:r>
              <a:rPr lang="en-US" dirty="0">
                <a:solidFill>
                  <a:schemeClr val="accent5">
                    <a:lumMod val="75000"/>
                  </a:schemeClr>
                </a:solidFill>
                <a:ea typeface="Times New Roman" panose="02020603050405020304" pitchFamily="18" charset="0"/>
              </a:rPr>
              <a:t>Dual Enrollment Academic Calendar and Important Dates</a:t>
            </a:r>
            <a:br>
              <a:rPr lang="en-US" dirty="0">
                <a:solidFill>
                  <a:schemeClr val="accent5">
                    <a:lumMod val="75000"/>
                  </a:schemeClr>
                </a:solidFill>
                <a:ea typeface="Times New Roman" panose="02020603050405020304" pitchFamily="18" charset="0"/>
              </a:rPr>
            </a:br>
            <a:r>
              <a:rPr lang="en-US" dirty="0">
                <a:solidFill>
                  <a:schemeClr val="accent5">
                    <a:lumMod val="75000"/>
                  </a:schemeClr>
                </a:solidFill>
                <a:ea typeface="Times New Roman" panose="02020603050405020304" pitchFamily="18" charset="0"/>
                <a:hlinkClick r:id="rId2"/>
              </a:rPr>
              <a:t>https://www.sjrstate.edu/dual-calendar</a:t>
            </a:r>
            <a:endParaRPr lang="en-US" dirty="0">
              <a:solidFill>
                <a:schemeClr val="accent5">
                  <a:lumMod val="75000"/>
                </a:schemeClr>
              </a:solidFill>
              <a:ea typeface="Times New Roman" panose="02020603050405020304" pitchFamily="18" charset="0"/>
            </a:endParaRPr>
          </a:p>
          <a:p>
            <a:pPr marL="285750" indent="-285750">
              <a:spcAft>
                <a:spcPts val="1200"/>
              </a:spcAft>
              <a:buClr>
                <a:srgbClr val="92D050"/>
              </a:buClr>
              <a:buFont typeface="Arial" panose="020B0604020202020204" pitchFamily="34" charset="0"/>
              <a:buChar char="•"/>
            </a:pPr>
            <a:r>
              <a:rPr lang="en-US" dirty="0">
                <a:solidFill>
                  <a:schemeClr val="accent5">
                    <a:lumMod val="75000"/>
                  </a:schemeClr>
                </a:solidFill>
                <a:ea typeface="Times New Roman" panose="02020603050405020304" pitchFamily="18" charset="0"/>
              </a:rPr>
              <a:t>Textbooks and Access Codes – these come from the St. Johns School District Media Services Department, NOT from the college!</a:t>
            </a:r>
            <a:br>
              <a:rPr lang="en-US" dirty="0">
                <a:solidFill>
                  <a:schemeClr val="accent5">
                    <a:lumMod val="75000"/>
                  </a:schemeClr>
                </a:solidFill>
                <a:ea typeface="Times New Roman" panose="02020603050405020304" pitchFamily="18" charset="0"/>
              </a:rPr>
            </a:br>
            <a:r>
              <a:rPr lang="en-US" dirty="0">
                <a:solidFill>
                  <a:schemeClr val="accent5">
                    <a:lumMod val="75000"/>
                  </a:schemeClr>
                </a:solidFill>
                <a:ea typeface="Times New Roman" panose="02020603050405020304" pitchFamily="18" charset="0"/>
                <a:hlinkClick r:id="rId3"/>
              </a:rPr>
              <a:t>https://www.stjohns.k12.fl.us/media/de-textbook-requests/</a:t>
            </a:r>
            <a:endParaRPr lang="en-US" sz="1400" dirty="0">
              <a:solidFill>
                <a:schemeClr val="accent5">
                  <a:lumMod val="75000"/>
                </a:schemeClr>
              </a:solidFill>
              <a:ea typeface="Times New Roman" panose="02020603050405020304" pitchFamily="18" charset="0"/>
            </a:endParaRPr>
          </a:p>
        </p:txBody>
      </p:sp>
      <p:sp>
        <p:nvSpPr>
          <p:cNvPr id="14" name="Rectangle 13">
            <a:extLst>
              <a:ext uri="{FF2B5EF4-FFF2-40B4-BE49-F238E27FC236}">
                <a16:creationId xmlns:a16="http://schemas.microsoft.com/office/drawing/2014/main" id="{BD3AA2AF-CA64-832A-EA59-F4DE5A4A8C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83988" y="767825"/>
            <a:ext cx="508012" cy="5328173"/>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Tree>
    <p:extLst>
      <p:ext uri="{BB962C8B-B14F-4D97-AF65-F5344CB8AC3E}">
        <p14:creationId xmlns:p14="http://schemas.microsoft.com/office/powerpoint/2010/main" val="3988075037"/>
      </p:ext>
    </p:extLst>
  </p:cSld>
  <p:clrMapOvr>
    <a:masterClrMapping/>
  </p:clrMapOvr>
  <mc:AlternateContent xmlns:mc="http://schemas.openxmlformats.org/markup-compatibility/2006" xmlns:p14="http://schemas.microsoft.com/office/powerpoint/2010/main">
    <mc:Choice Requires="p14">
      <p:transition spd="slow" p14:dur="2000" advTm="124000"/>
    </mc:Choice>
    <mc:Fallback xmlns="">
      <p:transition spd="slow" advTm="124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6B7DD-EB75-778D-E725-DE5755AA85FF}"/>
              </a:ext>
            </a:extLst>
          </p:cNvPr>
          <p:cNvSpPr>
            <a:spLocks noGrp="1"/>
          </p:cNvSpPr>
          <p:nvPr>
            <p:ph type="title"/>
          </p:nvPr>
        </p:nvSpPr>
        <p:spPr>
          <a:xfrm>
            <a:off x="652481" y="1382486"/>
            <a:ext cx="3547581" cy="4093028"/>
          </a:xfrm>
        </p:spPr>
        <p:txBody>
          <a:bodyPr anchor="ctr">
            <a:normAutofit/>
          </a:bodyPr>
          <a:lstStyle/>
          <a:p>
            <a:r>
              <a:rPr lang="en-US" sz="4400" b="1" spc="-95">
                <a:latin typeface="+mn-lt"/>
              </a:rPr>
              <a:t>Academic Student Resources</a:t>
            </a:r>
            <a:endParaRPr lang="en-US" sz="4400" b="1"/>
          </a:p>
        </p:txBody>
      </p:sp>
      <p:graphicFrame>
        <p:nvGraphicFramePr>
          <p:cNvPr id="33" name="Content Placeholder 2">
            <a:extLst>
              <a:ext uri="{FF2B5EF4-FFF2-40B4-BE49-F238E27FC236}">
                <a16:creationId xmlns:a16="http://schemas.microsoft.com/office/drawing/2014/main" id="{6FA5C99D-60E3-C721-D8F7-A85FB6C1BB9E}"/>
              </a:ext>
            </a:extLst>
          </p:cNvPr>
          <p:cNvGraphicFramePr>
            <a:graphicFrameLocks noGrp="1"/>
          </p:cNvGraphicFramePr>
          <p:nvPr>
            <p:ph idx="1"/>
            <p:extLst>
              <p:ext uri="{D42A27DB-BD31-4B8C-83A1-F6EECF244321}">
                <p14:modId xmlns:p14="http://schemas.microsoft.com/office/powerpoint/2010/main" val="4292520786"/>
              </p:ext>
            </p:extLst>
          </p:nvPr>
        </p:nvGraphicFramePr>
        <p:xfrm>
          <a:off x="3564271" y="939209"/>
          <a:ext cx="6365340"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83053428"/>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Rectangle 10">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3" name="Rectangle 12">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C36AF803-785E-B1D0-8C71-7CF5EB3D200B}"/>
              </a:ext>
            </a:extLst>
          </p:cNvPr>
          <p:cNvSpPr>
            <a:spLocks noGrp="1"/>
          </p:cNvSpPr>
          <p:nvPr>
            <p:ph type="title"/>
          </p:nvPr>
        </p:nvSpPr>
        <p:spPr>
          <a:xfrm>
            <a:off x="5381493" y="1594104"/>
            <a:ext cx="6068070" cy="3255264"/>
          </a:xfrm>
        </p:spPr>
        <p:txBody>
          <a:bodyPr vert="horz" lIns="91440" tIns="45720" rIns="91440" bIns="45720" rtlCol="0" anchor="b">
            <a:normAutofit/>
          </a:bodyPr>
          <a:lstStyle/>
          <a:p>
            <a:pPr algn="ctr"/>
            <a:r>
              <a:rPr lang="en-US" sz="3200" spc="-100" dirty="0"/>
              <a:t>If your student has questions about the Dual Enrollment program at</a:t>
            </a:r>
            <a:br>
              <a:rPr lang="en-US" sz="3200" spc="-100" dirty="0"/>
            </a:br>
            <a:r>
              <a:rPr lang="en-US" sz="3200" spc="-100" dirty="0"/>
              <a:t>St. Johns River State College,</a:t>
            </a:r>
            <a:br>
              <a:rPr lang="en-US" sz="3200" spc="-100" dirty="0"/>
            </a:br>
            <a:r>
              <a:rPr lang="en-US" sz="3200" spc="-100" dirty="0"/>
              <a:t>please encourage them to speak</a:t>
            </a:r>
            <a:br>
              <a:rPr lang="en-US" sz="3200" spc="-100" dirty="0"/>
            </a:br>
            <a:r>
              <a:rPr lang="en-US" sz="3200" spc="-100" dirty="0"/>
              <a:t>with their school counselor!</a:t>
            </a:r>
            <a:br>
              <a:rPr lang="en-US" sz="3200" spc="-100" dirty="0"/>
            </a:br>
            <a:br>
              <a:rPr lang="en-US" sz="3200" spc="-100" dirty="0"/>
            </a:br>
            <a:r>
              <a:rPr lang="en-US" sz="3200" b="1" spc="-100" dirty="0"/>
              <a:t>Thank you!</a:t>
            </a:r>
          </a:p>
        </p:txBody>
      </p:sp>
      <p:sp>
        <p:nvSpPr>
          <p:cNvPr id="17" name="Rectangle 16">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6" name="Graphic 5" descr="Schoolhouse">
            <a:extLst>
              <a:ext uri="{FF2B5EF4-FFF2-40B4-BE49-F238E27FC236}">
                <a16:creationId xmlns:a16="http://schemas.microsoft.com/office/drawing/2014/main" id="{C1F5ABD0-909F-8777-113F-D193226F0B2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96177" y="1695799"/>
            <a:ext cx="3458249" cy="3458249"/>
          </a:xfrm>
          <a:prstGeom prst="rect">
            <a:avLst/>
          </a:prstGeom>
        </p:spPr>
      </p:pic>
    </p:spTree>
    <p:extLst>
      <p:ext uri="{BB962C8B-B14F-4D97-AF65-F5344CB8AC3E}">
        <p14:creationId xmlns:p14="http://schemas.microsoft.com/office/powerpoint/2010/main" val="3928996391"/>
      </p:ext>
    </p:extLst>
  </p:cSld>
  <p:clrMapOvr>
    <a:masterClrMapping/>
  </p:clrMapOvr>
  <mc:AlternateContent xmlns:mc="http://schemas.openxmlformats.org/markup-compatibility/2006" xmlns:p14="http://schemas.microsoft.com/office/powerpoint/2010/main">
    <mc:Choice Requires="p14">
      <p:transition spd="slow" p14:dur="2000" advTm="11717"/>
    </mc:Choice>
    <mc:Fallback xmlns="">
      <p:transition spd="slow" advTm="11717"/>
    </mc:Fallback>
  </mc:AlternateContent>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emplate>TM03457475[[fn=Frame]]</Template>
  <TotalTime>31637</TotalTime>
  <Words>1291</Words>
  <Application>Microsoft Office PowerPoint</Application>
  <PresentationFormat>Widescreen</PresentationFormat>
  <Paragraphs>66</Paragraphs>
  <Slides>14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Calibri</vt:lpstr>
      <vt:lpstr>Corbel</vt:lpstr>
      <vt:lpstr>Times New Roman</vt:lpstr>
      <vt:lpstr>Trebuchet MS</vt:lpstr>
      <vt:lpstr>Wingdings</vt:lpstr>
      <vt:lpstr>Wingdings 2</vt:lpstr>
      <vt:lpstr>Frame</vt:lpstr>
      <vt:lpstr>Dual Enrollment</vt:lpstr>
      <vt:lpstr>https://www-bths.stjohns.k12.fl.us/guidance/dual-enrollment-sjrsc/</vt:lpstr>
      <vt:lpstr>Why Choose Dual Enrollment?</vt:lpstr>
      <vt:lpstr>Programs Offered through Dual Enrollment</vt:lpstr>
      <vt:lpstr>Dual Enrollment Eligibility</vt:lpstr>
      <vt:lpstr>Dual Enrollment Placement Testing</vt:lpstr>
      <vt:lpstr>Course Delivery Options</vt:lpstr>
      <vt:lpstr>Transferring Dual Enrollment  Courses</vt:lpstr>
      <vt:lpstr>Grades and GPA</vt:lpstr>
      <vt:lpstr>Expectations of Dual Enrollment Students</vt:lpstr>
      <vt:lpstr>Dual Enrollment Application and Registration Process</vt:lpstr>
      <vt:lpstr>Dual Enrollment Application and Registration Process</vt:lpstr>
      <vt:lpstr>Academic Student Resources</vt:lpstr>
      <vt:lpstr>If your student has questions about the Dual Enrollment program at St. Johns River State College, please encourage them to speak with their school counselor!  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Dual Enrollment</dc:title>
  <dc:creator>Katherine Stricklin</dc:creator>
  <cp:lastModifiedBy>Kaitlyn Jordan</cp:lastModifiedBy>
  <cp:revision>2</cp:revision>
  <dcterms:created xsi:type="dcterms:W3CDTF">2023-09-21T19:38:10Z</dcterms:created>
  <dcterms:modified xsi:type="dcterms:W3CDTF">2026-09-24T02:58:52Z</dcterms:modified>
</cp:coreProperties>
</file>